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35"/>
  </p:notesMasterIdLst>
  <p:handoutMasterIdLst>
    <p:handoutMasterId r:id="rId36"/>
  </p:handoutMasterIdLst>
  <p:sldIdLst>
    <p:sldId id="522" r:id="rId3"/>
    <p:sldId id="545" r:id="rId4"/>
    <p:sldId id="520" r:id="rId5"/>
    <p:sldId id="523" r:id="rId6"/>
    <p:sldId id="551" r:id="rId7"/>
    <p:sldId id="552" r:id="rId8"/>
    <p:sldId id="555" r:id="rId9"/>
    <p:sldId id="541" r:id="rId10"/>
    <p:sldId id="558" r:id="rId11"/>
    <p:sldId id="560" r:id="rId12"/>
    <p:sldId id="557" r:id="rId13"/>
    <p:sldId id="565" r:id="rId14"/>
    <p:sldId id="562" r:id="rId15"/>
    <p:sldId id="550" r:id="rId16"/>
    <p:sldId id="549" r:id="rId17"/>
    <p:sldId id="540" r:id="rId18"/>
    <p:sldId id="544" r:id="rId19"/>
    <p:sldId id="524" r:id="rId20"/>
    <p:sldId id="566" r:id="rId21"/>
    <p:sldId id="525" r:id="rId22"/>
    <p:sldId id="567" r:id="rId23"/>
    <p:sldId id="568" r:id="rId24"/>
    <p:sldId id="538" r:id="rId25"/>
    <p:sldId id="569" r:id="rId26"/>
    <p:sldId id="559" r:id="rId27"/>
    <p:sldId id="556" r:id="rId28"/>
    <p:sldId id="570" r:id="rId29"/>
    <p:sldId id="564" r:id="rId30"/>
    <p:sldId id="553" r:id="rId31"/>
    <p:sldId id="546" r:id="rId32"/>
    <p:sldId id="547" r:id="rId33"/>
    <p:sldId id="548" r:id="rId3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2">
          <p15:clr>
            <a:srgbClr val="A4A3A4"/>
          </p15:clr>
        </p15:guide>
        <p15:guide id="2" pos="365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ulf" initials="wulf" lastIdx="5" clrIdx="0"/>
  <p:cmAuthor id="43" name="ZJK" initials="Z" lastIdx="5" clrIdx="42"/>
  <p:cmAuthor id="1" name="Usr" initials="U" lastIdx="2" clrIdx="1"/>
  <p:cmAuthor id="44" name="Microsoft" initials="M" lastIdx="1" clrIdx="43"/>
  <p:cmAuthor id="2" name="user" initials="" lastIdx="4" clrIdx="0"/>
  <p:cmAuthor id="3" name="WQ" initials="W" lastIdx="1" clrIdx="2"/>
  <p:cmAuthor id="4" name="李夏光" initials="李" lastIdx="4" clrIdx="3"/>
  <p:cmAuthor id="5" name="qmz" initials="q" lastIdx="3" clrIdx="4"/>
  <p:cmAuthor id="6" name="徐敏" initials="徐" lastIdx="1" clrIdx="5"/>
  <p:cmAuthor id="7" name="xu kexin" initials="xk" lastIdx="1" clrIdx="6"/>
  <p:cmAuthor id="8" name="baiy" initials="b" lastIdx="1" clrIdx="7"/>
  <p:cmAuthor id="9" name="User" initials="U" lastIdx="3" clrIdx="8"/>
  <p:cmAuthor id="10" name="Wen" initials="W" lastIdx="2" clrIdx="9"/>
  <p:cmAuthor id="11" name="未知用户2" initials="未知用户2" lastIdx="1" clrIdx="5"/>
  <p:cmAuthor id="12" name="未知用户3" initials="未知用户3" lastIdx="1" clrIdx="6"/>
  <p:cmAuthor id="13" name="未知用户8" initials="未知用户8" lastIdx="1" clrIdx="11"/>
  <p:cmAuthor id="14" name="未知用户9" initials="未知用户9" lastIdx="1" clrIdx="12"/>
  <p:cmAuthor id="15" name="wulifang" initials="wlf" lastIdx="1" clrIdx="14"/>
  <p:cmAuthor id="16" name="彭润" initials="彭" lastIdx="1" clrIdx="15"/>
  <p:cmAuthor id="17" name="未知用户4" initials="未知用户4" lastIdx="1" clrIdx="7"/>
  <p:cmAuthor id="18" name="gt" initials="g" lastIdx="10" clrIdx="17"/>
  <p:cmAuthor id="19" name="未知用户5" initials="未知用户5" lastIdx="1" clrIdx="8"/>
  <p:cmAuthor id="20" name="未知用户15" initials="未知用户15" lastIdx="1" clrIdx="18"/>
  <p:cmAuthor id="21" name="Administrator" initials="A" lastIdx="6" clrIdx="20"/>
  <p:cmAuthor id="22" name="未知用户17" initials="未知用户17" lastIdx="1" clrIdx="20"/>
  <p:cmAuthor id="23" name="chengzhen" initials="c" lastIdx="1" clrIdx="22"/>
  <p:cmAuthor id="24" name="xiaoxin" initials="x" lastIdx="1" clrIdx="23"/>
  <p:cmAuthor id="25" name="未知用户20" initials="未知用户20" lastIdx="1" clrIdx="23"/>
  <p:cmAuthor id="26" name="未知用户21" initials="未知用户21" lastIdx="1" clrIdx="24"/>
  <p:cmAuthor id="27" name="jm" initials="j" lastIdx="1" clrIdx="26"/>
  <p:cmAuthor id="28" name="未知用户23" initials="未知用户23" lastIdx="1" clrIdx="26"/>
  <p:cmAuthor id="29" name="未知用户24" initials="未知用户24" lastIdx="1" clrIdx="27"/>
  <p:cmAuthor id="30" name="未知用户25" initials="未知用户25" lastIdx="1" clrIdx="28"/>
  <p:cmAuthor id="31" name="未知用户26" initials="未知用户26" lastIdx="1" clrIdx="29"/>
  <p:cmAuthor id="32" name="未知用户27" initials="未知用户27" lastIdx="1" clrIdx="30"/>
  <p:cmAuthor id="33" name="未知用户28" initials="未知用户28" lastIdx="1" clrIdx="31"/>
  <p:cmAuthor id="34" name="未知用户6" initials="未知用户6" lastIdx="1" clrIdx="9"/>
  <p:cmAuthor id="35" name="XUWEI" initials="X" lastIdx="1" clrIdx="10"/>
  <p:cmAuthor id="36" name="仉 凯" initials="仉" lastIdx="1" clrIdx="18"/>
  <p:cmAuthor id="37" name="邢 术锋" initials="邢" lastIdx="1" clrIdx="21"/>
  <p:cmAuthor id="38" name="feng xingbo" initials="fx" lastIdx="1" clrIdx="24"/>
  <p:cmAuthor id="39" name="未知用户34" initials="未知用户34" lastIdx="1" clrIdx="37"/>
  <p:cmAuthor id="40" name="未知用户35" initials="未知用户35" lastIdx="1" clrIdx="38"/>
  <p:cmAuthor id="42" name="hm" initials="hm" lastIdx="10" clrIdx="4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8A9E8"/>
    <a:srgbClr val="0070C0"/>
    <a:srgbClr val="E71E17"/>
    <a:srgbClr val="BF9000"/>
    <a:srgbClr val="0066CC"/>
    <a:srgbClr val="5B9BD5"/>
    <a:srgbClr val="70AD47"/>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4" autoAdjust="0"/>
    <p:restoredTop sz="94629"/>
  </p:normalViewPr>
  <p:slideViewPr>
    <p:cSldViewPr snapToGrid="0" showGuides="1">
      <p:cViewPr varScale="1">
        <p:scale>
          <a:sx n="124" d="100"/>
          <a:sy n="124" d="100"/>
        </p:scale>
        <p:origin x="184" y="192"/>
      </p:cViewPr>
      <p:guideLst>
        <p:guide orient="horz" pos="1882"/>
        <p:guide pos="3656"/>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E9CF7-A7D3-4F57-906B-57AD6407A81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9B182DD6-EC84-4F8C-B10D-0EF42A912FAB}">
      <dgm:prSet phldrT="[文本]"/>
      <dgm:spPr/>
      <dgm:t>
        <a:bodyPr/>
        <a:lstStyle/>
        <a:p>
          <a:r>
            <a:rPr lang="zh-CN" altLang="en-US" dirty="0"/>
            <a:t>数据位置</a:t>
          </a:r>
        </a:p>
      </dgm:t>
    </dgm:pt>
    <dgm:pt modelId="{3F4FBBE1-6314-4EE1-8391-296CA0A32EF5}" type="parTrans" cxnId="{2735288A-480A-4684-9585-FEEB879E227D}">
      <dgm:prSet/>
      <dgm:spPr/>
      <dgm:t>
        <a:bodyPr/>
        <a:lstStyle/>
        <a:p>
          <a:endParaRPr lang="zh-CN" altLang="en-US"/>
        </a:p>
      </dgm:t>
    </dgm:pt>
    <dgm:pt modelId="{3F234586-5B4A-4599-BE44-117D6D63318F}" type="sibTrans" cxnId="{2735288A-480A-4684-9585-FEEB879E227D}">
      <dgm:prSet/>
      <dgm:spPr/>
      <dgm:t>
        <a:bodyPr/>
        <a:lstStyle/>
        <a:p>
          <a:endParaRPr lang="zh-CN" altLang="en-US"/>
        </a:p>
      </dgm:t>
    </dgm:pt>
    <dgm:pt modelId="{304C79BE-BFDC-4DE8-B78C-BA103DFBF52A}">
      <dgm:prSet phldrT="[文本]"/>
      <dgm:spPr/>
      <dgm:t>
        <a:bodyPr/>
        <a:lstStyle/>
        <a:p>
          <a:r>
            <a:rPr lang="zh-CN" altLang="en-US" dirty="0"/>
            <a:t>平均数</a:t>
          </a:r>
        </a:p>
      </dgm:t>
    </dgm:pt>
    <dgm:pt modelId="{75BF0D19-8407-4487-971B-F04883E43A19}" type="parTrans" cxnId="{26FBF881-3592-4D51-B915-E6072F5FB4D5}">
      <dgm:prSet/>
      <dgm:spPr/>
      <dgm:t>
        <a:bodyPr/>
        <a:lstStyle/>
        <a:p>
          <a:endParaRPr lang="zh-CN" altLang="en-US"/>
        </a:p>
      </dgm:t>
    </dgm:pt>
    <dgm:pt modelId="{2A2C597F-6CD1-459F-A2AF-4C851B410D12}" type="sibTrans" cxnId="{26FBF881-3592-4D51-B915-E6072F5FB4D5}">
      <dgm:prSet/>
      <dgm:spPr/>
      <dgm:t>
        <a:bodyPr/>
        <a:lstStyle/>
        <a:p>
          <a:endParaRPr lang="zh-CN" altLang="en-US"/>
        </a:p>
      </dgm:t>
    </dgm:pt>
    <dgm:pt modelId="{44AF31DF-E89F-4015-86BC-9D8586F5F95B}">
      <dgm:prSet phldrT="[文本]"/>
      <dgm:spPr/>
      <dgm:t>
        <a:bodyPr/>
        <a:lstStyle/>
        <a:p>
          <a:r>
            <a:rPr lang="zh-CN" altLang="en-US" dirty="0"/>
            <a:t>中位数</a:t>
          </a:r>
        </a:p>
      </dgm:t>
    </dgm:pt>
    <dgm:pt modelId="{B9070D94-9019-42FC-8A97-7628F6C86197}" type="parTrans" cxnId="{5F8654DC-7650-480A-A118-0957A5735AB4}">
      <dgm:prSet/>
      <dgm:spPr/>
      <dgm:t>
        <a:bodyPr/>
        <a:lstStyle/>
        <a:p>
          <a:endParaRPr lang="zh-CN" altLang="en-US"/>
        </a:p>
      </dgm:t>
    </dgm:pt>
    <dgm:pt modelId="{E00691A9-1CE3-49D1-A872-46B5DD49E287}" type="sibTrans" cxnId="{5F8654DC-7650-480A-A118-0957A5735AB4}">
      <dgm:prSet/>
      <dgm:spPr/>
      <dgm:t>
        <a:bodyPr/>
        <a:lstStyle/>
        <a:p>
          <a:endParaRPr lang="zh-CN" altLang="en-US"/>
        </a:p>
      </dgm:t>
    </dgm:pt>
    <dgm:pt modelId="{A71CA68E-C21B-4642-B323-0215B480E018}">
      <dgm:prSet phldrT="[文本]"/>
      <dgm:spPr/>
      <dgm:t>
        <a:bodyPr/>
        <a:lstStyle/>
        <a:p>
          <a:r>
            <a:rPr lang="zh-CN" altLang="en-US" dirty="0"/>
            <a:t>众数</a:t>
          </a:r>
        </a:p>
      </dgm:t>
    </dgm:pt>
    <dgm:pt modelId="{D836356C-56D6-415E-8AF0-EA6C97E476AF}" type="parTrans" cxnId="{66B121A0-CAF2-42AC-8039-55D6357F6216}">
      <dgm:prSet/>
      <dgm:spPr/>
      <dgm:t>
        <a:bodyPr/>
        <a:lstStyle/>
        <a:p>
          <a:endParaRPr lang="zh-CN" altLang="en-US"/>
        </a:p>
      </dgm:t>
    </dgm:pt>
    <dgm:pt modelId="{832C5F19-01DB-44E1-9F4E-4C4AD271B49E}" type="sibTrans" cxnId="{66B121A0-CAF2-42AC-8039-55D6357F6216}">
      <dgm:prSet/>
      <dgm:spPr/>
      <dgm:t>
        <a:bodyPr/>
        <a:lstStyle/>
        <a:p>
          <a:endParaRPr lang="zh-CN" altLang="en-US"/>
        </a:p>
      </dgm:t>
    </dgm:pt>
    <dgm:pt modelId="{2EAC9B11-2A0B-456B-95FE-3D459F47FEAA}">
      <dgm:prSet phldrT="[文本]"/>
      <dgm:spPr/>
      <dgm:t>
        <a:bodyPr/>
        <a:lstStyle/>
        <a:p>
          <a:r>
            <a:rPr lang="zh-CN" altLang="en-US" dirty="0"/>
            <a:t>百分位数</a:t>
          </a:r>
        </a:p>
      </dgm:t>
    </dgm:pt>
    <dgm:pt modelId="{E57D569A-1336-455D-A9AF-395C4175DCC0}" type="parTrans" cxnId="{B5C31280-E10D-42DC-B886-851165C06F1C}">
      <dgm:prSet/>
      <dgm:spPr/>
      <dgm:t>
        <a:bodyPr/>
        <a:lstStyle/>
        <a:p>
          <a:endParaRPr lang="zh-CN" altLang="en-US"/>
        </a:p>
      </dgm:t>
    </dgm:pt>
    <dgm:pt modelId="{3CA2165E-D9FF-42ED-8EEA-C408D6F71A7B}" type="sibTrans" cxnId="{B5C31280-E10D-42DC-B886-851165C06F1C}">
      <dgm:prSet/>
      <dgm:spPr/>
      <dgm:t>
        <a:bodyPr/>
        <a:lstStyle/>
        <a:p>
          <a:endParaRPr lang="zh-CN" altLang="en-US"/>
        </a:p>
      </dgm:t>
    </dgm:pt>
    <dgm:pt modelId="{A0863498-8AE2-4A10-9335-7575DE0A1C21}">
      <dgm:prSet phldrT="[文本]"/>
      <dgm:spPr/>
      <dgm:t>
        <a:bodyPr/>
        <a:lstStyle/>
        <a:p>
          <a:r>
            <a:rPr lang="zh-CN" altLang="en-US" dirty="0"/>
            <a:t>第ｎ百分分位数即为使得至少（</a:t>
          </a:r>
          <a:r>
            <a:rPr lang="en-US" altLang="en-US" dirty="0"/>
            <a:t>100-n</a:t>
          </a:r>
          <a:r>
            <a:rPr lang="zh-CN" altLang="en-US" dirty="0"/>
            <a:t>）</a:t>
          </a:r>
          <a:r>
            <a:rPr lang="en-US" altLang="en-US" dirty="0"/>
            <a:t>%</a:t>
          </a:r>
          <a:r>
            <a:rPr lang="zh-CN" altLang="en-US" dirty="0"/>
            <a:t>的观测值大于等于该数、至少ｎ％的观测值小于等于该数的一个数值</a:t>
          </a:r>
        </a:p>
      </dgm:t>
    </dgm:pt>
    <dgm:pt modelId="{AF2278D4-6C8D-4DC9-812F-41315F39A42C}" type="parTrans" cxnId="{477193C4-A58B-4D34-B3FF-FFCD2EF3DF53}">
      <dgm:prSet/>
      <dgm:spPr/>
      <dgm:t>
        <a:bodyPr/>
        <a:lstStyle/>
        <a:p>
          <a:endParaRPr lang="zh-CN" altLang="en-US"/>
        </a:p>
      </dgm:t>
    </dgm:pt>
    <dgm:pt modelId="{A92FB2C8-91A0-464F-A705-1E0044AF4CB5}" type="sibTrans" cxnId="{477193C4-A58B-4D34-B3FF-FFCD2EF3DF53}">
      <dgm:prSet/>
      <dgm:spPr/>
      <dgm:t>
        <a:bodyPr/>
        <a:lstStyle/>
        <a:p>
          <a:endParaRPr lang="zh-CN" altLang="en-US"/>
        </a:p>
      </dgm:t>
    </dgm:pt>
    <dgm:pt modelId="{F80A144E-EC75-4C61-AE30-233AA48B0266}" type="pres">
      <dgm:prSet presAssocID="{697E9CF7-A7D3-4F57-906B-57AD6407A81E}" presName="diagram" presStyleCnt="0">
        <dgm:presLayoutVars>
          <dgm:chPref val="1"/>
          <dgm:dir/>
          <dgm:animOne val="branch"/>
          <dgm:animLvl val="lvl"/>
          <dgm:resizeHandles val="exact"/>
        </dgm:presLayoutVars>
      </dgm:prSet>
      <dgm:spPr/>
    </dgm:pt>
    <dgm:pt modelId="{BDBA86B1-29E4-4F63-B13C-3DF3BC6AA036}" type="pres">
      <dgm:prSet presAssocID="{9B182DD6-EC84-4F8C-B10D-0EF42A912FAB}" presName="root1" presStyleCnt="0"/>
      <dgm:spPr/>
    </dgm:pt>
    <dgm:pt modelId="{70B6F439-63C3-47ED-81F5-8ACC677EBF14}" type="pres">
      <dgm:prSet presAssocID="{9B182DD6-EC84-4F8C-B10D-0EF42A912FAB}" presName="LevelOneTextNode" presStyleLbl="node0" presStyleIdx="0" presStyleCnt="1" custScaleX="38333" custScaleY="38333">
        <dgm:presLayoutVars>
          <dgm:chPref val="3"/>
        </dgm:presLayoutVars>
      </dgm:prSet>
      <dgm:spPr/>
    </dgm:pt>
    <dgm:pt modelId="{19A93B90-817D-49B7-A80F-6C233272E78D}" type="pres">
      <dgm:prSet presAssocID="{9B182DD6-EC84-4F8C-B10D-0EF42A912FAB}" presName="level2hierChild" presStyleCnt="0"/>
      <dgm:spPr/>
    </dgm:pt>
    <dgm:pt modelId="{B4CECA23-AFE5-48EF-B463-574174A6C7B9}" type="pres">
      <dgm:prSet presAssocID="{75BF0D19-8407-4487-971B-F04883E43A19}" presName="conn2-1" presStyleLbl="parChTrans1D2" presStyleIdx="0" presStyleCnt="4"/>
      <dgm:spPr/>
    </dgm:pt>
    <dgm:pt modelId="{E0581670-3134-4850-8142-D286C1FC0087}" type="pres">
      <dgm:prSet presAssocID="{75BF0D19-8407-4487-971B-F04883E43A19}" presName="connTx" presStyleLbl="parChTrans1D2" presStyleIdx="0" presStyleCnt="4"/>
      <dgm:spPr/>
    </dgm:pt>
    <dgm:pt modelId="{D74A0BE4-EC60-42AD-96B6-7D2E45E0B552}" type="pres">
      <dgm:prSet presAssocID="{304C79BE-BFDC-4DE8-B78C-BA103DFBF52A}" presName="root2" presStyleCnt="0"/>
      <dgm:spPr/>
    </dgm:pt>
    <dgm:pt modelId="{28F7DA27-D434-4AFD-BE03-F47A060C03DA}" type="pres">
      <dgm:prSet presAssocID="{304C79BE-BFDC-4DE8-B78C-BA103DFBF52A}" presName="LevelTwoTextNode" presStyleLbl="node2" presStyleIdx="0" presStyleCnt="4" custScaleX="36011" custScaleY="36011" custLinFactNeighborX="-4459">
        <dgm:presLayoutVars>
          <dgm:chPref val="3"/>
        </dgm:presLayoutVars>
      </dgm:prSet>
      <dgm:spPr/>
    </dgm:pt>
    <dgm:pt modelId="{4BEADC40-A9C1-4D5A-9375-5B2F83FB3393}" type="pres">
      <dgm:prSet presAssocID="{304C79BE-BFDC-4DE8-B78C-BA103DFBF52A}" presName="level3hierChild" presStyleCnt="0"/>
      <dgm:spPr/>
    </dgm:pt>
    <dgm:pt modelId="{22B9AF06-893F-4AD2-90DA-8E825A5BEC1E}" type="pres">
      <dgm:prSet presAssocID="{B9070D94-9019-42FC-8A97-7628F6C86197}" presName="conn2-1" presStyleLbl="parChTrans1D2" presStyleIdx="1" presStyleCnt="4"/>
      <dgm:spPr/>
    </dgm:pt>
    <dgm:pt modelId="{FFE02823-8C9E-4680-BB52-DE49F6EBB070}" type="pres">
      <dgm:prSet presAssocID="{B9070D94-9019-42FC-8A97-7628F6C86197}" presName="connTx" presStyleLbl="parChTrans1D2" presStyleIdx="1" presStyleCnt="4"/>
      <dgm:spPr/>
    </dgm:pt>
    <dgm:pt modelId="{DCE736E4-61CB-4D03-B914-14B68F803DEC}" type="pres">
      <dgm:prSet presAssocID="{44AF31DF-E89F-4015-86BC-9D8586F5F95B}" presName="root2" presStyleCnt="0"/>
      <dgm:spPr/>
    </dgm:pt>
    <dgm:pt modelId="{A14B9DC7-A33D-41D9-A42F-AAE2DE25BF68}" type="pres">
      <dgm:prSet presAssocID="{44AF31DF-E89F-4015-86BC-9D8586F5F95B}" presName="LevelTwoTextNode" presStyleLbl="node2" presStyleIdx="1" presStyleCnt="4" custScaleX="37166" custScaleY="37166" custLinFactNeighborX="-4459">
        <dgm:presLayoutVars>
          <dgm:chPref val="3"/>
        </dgm:presLayoutVars>
      </dgm:prSet>
      <dgm:spPr/>
    </dgm:pt>
    <dgm:pt modelId="{F8C5A4AD-D800-443F-9A91-45A3B3D25704}" type="pres">
      <dgm:prSet presAssocID="{44AF31DF-E89F-4015-86BC-9D8586F5F95B}" presName="level3hierChild" presStyleCnt="0"/>
      <dgm:spPr/>
    </dgm:pt>
    <dgm:pt modelId="{5474F90A-7197-4AC4-9E7B-67BCC18DE3F5}" type="pres">
      <dgm:prSet presAssocID="{D836356C-56D6-415E-8AF0-EA6C97E476AF}" presName="conn2-1" presStyleLbl="parChTrans1D2" presStyleIdx="2" presStyleCnt="4"/>
      <dgm:spPr/>
    </dgm:pt>
    <dgm:pt modelId="{E4BC7078-5C50-4CF9-86B8-36A58DC92EA2}" type="pres">
      <dgm:prSet presAssocID="{D836356C-56D6-415E-8AF0-EA6C97E476AF}" presName="connTx" presStyleLbl="parChTrans1D2" presStyleIdx="2" presStyleCnt="4"/>
      <dgm:spPr/>
    </dgm:pt>
    <dgm:pt modelId="{EAE1C4EC-10BE-4335-B562-FC7221C6C9AB}" type="pres">
      <dgm:prSet presAssocID="{A71CA68E-C21B-4642-B323-0215B480E018}" presName="root2" presStyleCnt="0"/>
      <dgm:spPr/>
    </dgm:pt>
    <dgm:pt modelId="{DED71FE3-612D-40D6-8AC7-0C24188E82A0}" type="pres">
      <dgm:prSet presAssocID="{A71CA68E-C21B-4642-B323-0215B480E018}" presName="LevelTwoTextNode" presStyleLbl="node2" presStyleIdx="2" presStyleCnt="4" custScaleX="32551" custScaleY="32551" custLinFactNeighborX="-4459">
        <dgm:presLayoutVars>
          <dgm:chPref val="3"/>
        </dgm:presLayoutVars>
      </dgm:prSet>
      <dgm:spPr/>
    </dgm:pt>
    <dgm:pt modelId="{AF1E0CE1-58DF-43B9-AC1F-FED1D6E16FCF}" type="pres">
      <dgm:prSet presAssocID="{A71CA68E-C21B-4642-B323-0215B480E018}" presName="level3hierChild" presStyleCnt="0"/>
      <dgm:spPr/>
    </dgm:pt>
    <dgm:pt modelId="{F933B64F-5C66-49E0-B537-E13B029DDB31}" type="pres">
      <dgm:prSet presAssocID="{E57D569A-1336-455D-A9AF-395C4175DCC0}" presName="conn2-1" presStyleLbl="parChTrans1D2" presStyleIdx="3" presStyleCnt="4"/>
      <dgm:spPr/>
    </dgm:pt>
    <dgm:pt modelId="{E87343BD-BE7E-4A5E-B244-6156B7002C36}" type="pres">
      <dgm:prSet presAssocID="{E57D569A-1336-455D-A9AF-395C4175DCC0}" presName="connTx" presStyleLbl="parChTrans1D2" presStyleIdx="3" presStyleCnt="4"/>
      <dgm:spPr/>
    </dgm:pt>
    <dgm:pt modelId="{6FCA4DA3-E33D-4192-B869-800A63665F34}" type="pres">
      <dgm:prSet presAssocID="{2EAC9B11-2A0B-456B-95FE-3D459F47FEAA}" presName="root2" presStyleCnt="0"/>
      <dgm:spPr/>
    </dgm:pt>
    <dgm:pt modelId="{DB2EA581-2C52-4B78-BC05-E1F604D66B64}" type="pres">
      <dgm:prSet presAssocID="{2EAC9B11-2A0B-456B-95FE-3D459F47FEAA}" presName="LevelTwoTextNode" presStyleLbl="node2" presStyleIdx="3" presStyleCnt="4" custScaleX="35911" custScaleY="35911" custLinFactNeighborX="-4459">
        <dgm:presLayoutVars>
          <dgm:chPref val="3"/>
        </dgm:presLayoutVars>
      </dgm:prSet>
      <dgm:spPr/>
    </dgm:pt>
    <dgm:pt modelId="{79F0F0D5-85B5-42D3-88C2-585E3DBF1A56}" type="pres">
      <dgm:prSet presAssocID="{2EAC9B11-2A0B-456B-95FE-3D459F47FEAA}" presName="level3hierChild" presStyleCnt="0"/>
      <dgm:spPr/>
    </dgm:pt>
    <dgm:pt modelId="{3B9F8F73-D614-46DA-90B8-CABB0306EA67}" type="pres">
      <dgm:prSet presAssocID="{AF2278D4-6C8D-4DC9-812F-41315F39A42C}" presName="conn2-1" presStyleLbl="parChTrans1D3" presStyleIdx="0" presStyleCnt="1"/>
      <dgm:spPr/>
    </dgm:pt>
    <dgm:pt modelId="{0AE7AF3E-8049-41B6-85EC-CAE768E4BACA}" type="pres">
      <dgm:prSet presAssocID="{AF2278D4-6C8D-4DC9-812F-41315F39A42C}" presName="connTx" presStyleLbl="parChTrans1D3" presStyleIdx="0" presStyleCnt="1"/>
      <dgm:spPr/>
    </dgm:pt>
    <dgm:pt modelId="{1A4FE973-4919-4EDB-A53F-5D6F8EC968CC}" type="pres">
      <dgm:prSet presAssocID="{A0863498-8AE2-4A10-9335-7575DE0A1C21}" presName="root2" presStyleCnt="0"/>
      <dgm:spPr/>
    </dgm:pt>
    <dgm:pt modelId="{E1AAFF12-9B5C-46DB-B7B6-7FC9EE19AA9C}" type="pres">
      <dgm:prSet presAssocID="{A0863498-8AE2-4A10-9335-7575DE0A1C21}" presName="LevelTwoTextNode" presStyleLbl="node3" presStyleIdx="0" presStyleCnt="1" custLinFactNeighborX="-27445">
        <dgm:presLayoutVars>
          <dgm:chPref val="3"/>
        </dgm:presLayoutVars>
      </dgm:prSet>
      <dgm:spPr/>
    </dgm:pt>
    <dgm:pt modelId="{59DAD1A8-31FE-4C82-B2EA-3AA131E09E46}" type="pres">
      <dgm:prSet presAssocID="{A0863498-8AE2-4A10-9335-7575DE0A1C21}" presName="level3hierChild" presStyleCnt="0"/>
      <dgm:spPr/>
    </dgm:pt>
  </dgm:ptLst>
  <dgm:cxnLst>
    <dgm:cxn modelId="{E9ACD304-F8B1-4746-B23B-F037F7DA6B2B}" type="presOf" srcId="{D836356C-56D6-415E-8AF0-EA6C97E476AF}" destId="{E4BC7078-5C50-4CF9-86B8-36A58DC92EA2}" srcOrd="1" destOrd="0" presId="urn:microsoft.com/office/officeart/2005/8/layout/hierarchy2"/>
    <dgm:cxn modelId="{D7EC6906-1BDB-4961-9737-3CF064F80FE4}" type="presOf" srcId="{304C79BE-BFDC-4DE8-B78C-BA103DFBF52A}" destId="{28F7DA27-D434-4AFD-BE03-F47A060C03DA}" srcOrd="0" destOrd="0" presId="urn:microsoft.com/office/officeart/2005/8/layout/hierarchy2"/>
    <dgm:cxn modelId="{57028A07-59F3-476F-B8ED-F41AC51B3F2A}" type="presOf" srcId="{E57D569A-1336-455D-A9AF-395C4175DCC0}" destId="{F933B64F-5C66-49E0-B537-E13B029DDB31}" srcOrd="0" destOrd="0" presId="urn:microsoft.com/office/officeart/2005/8/layout/hierarchy2"/>
    <dgm:cxn modelId="{8AE10E0B-6027-4138-AEAF-28579168857C}" type="presOf" srcId="{44AF31DF-E89F-4015-86BC-9D8586F5F95B}" destId="{A14B9DC7-A33D-41D9-A42F-AAE2DE25BF68}" srcOrd="0" destOrd="0" presId="urn:microsoft.com/office/officeart/2005/8/layout/hierarchy2"/>
    <dgm:cxn modelId="{728C010C-AB9C-460A-A4E1-92AE763FC1D2}" type="presOf" srcId="{697E9CF7-A7D3-4F57-906B-57AD6407A81E}" destId="{F80A144E-EC75-4C61-AE30-233AA48B0266}" srcOrd="0" destOrd="0" presId="urn:microsoft.com/office/officeart/2005/8/layout/hierarchy2"/>
    <dgm:cxn modelId="{9AAC102F-1F9C-4A59-B88A-E80F964D0332}" type="presOf" srcId="{2EAC9B11-2A0B-456B-95FE-3D459F47FEAA}" destId="{DB2EA581-2C52-4B78-BC05-E1F604D66B64}" srcOrd="0" destOrd="0" presId="urn:microsoft.com/office/officeart/2005/8/layout/hierarchy2"/>
    <dgm:cxn modelId="{79E9143B-08F1-4301-9230-28C7518CAB2B}" type="presOf" srcId="{B9070D94-9019-42FC-8A97-7628F6C86197}" destId="{22B9AF06-893F-4AD2-90DA-8E825A5BEC1E}" srcOrd="0" destOrd="0" presId="urn:microsoft.com/office/officeart/2005/8/layout/hierarchy2"/>
    <dgm:cxn modelId="{9B0B714E-26F0-49D9-8400-81D800ECE2CD}" type="presOf" srcId="{A71CA68E-C21B-4642-B323-0215B480E018}" destId="{DED71FE3-612D-40D6-8AC7-0C24188E82A0}" srcOrd="0" destOrd="0" presId="urn:microsoft.com/office/officeart/2005/8/layout/hierarchy2"/>
    <dgm:cxn modelId="{CB36F458-594E-4B63-BB87-D4A0DDCC0A2A}" type="presOf" srcId="{B9070D94-9019-42FC-8A97-7628F6C86197}" destId="{FFE02823-8C9E-4680-BB52-DE49F6EBB070}" srcOrd="1" destOrd="0" presId="urn:microsoft.com/office/officeart/2005/8/layout/hierarchy2"/>
    <dgm:cxn modelId="{9E0C4B68-067D-4501-84AC-F0B803340E7E}" type="presOf" srcId="{E57D569A-1336-455D-A9AF-395C4175DCC0}" destId="{E87343BD-BE7E-4A5E-B244-6156B7002C36}" srcOrd="1" destOrd="0" presId="urn:microsoft.com/office/officeart/2005/8/layout/hierarchy2"/>
    <dgm:cxn modelId="{B5C31280-E10D-42DC-B886-851165C06F1C}" srcId="{9B182DD6-EC84-4F8C-B10D-0EF42A912FAB}" destId="{2EAC9B11-2A0B-456B-95FE-3D459F47FEAA}" srcOrd="3" destOrd="0" parTransId="{E57D569A-1336-455D-A9AF-395C4175DCC0}" sibTransId="{3CA2165E-D9FF-42ED-8EEA-C408D6F71A7B}"/>
    <dgm:cxn modelId="{26FBF881-3592-4D51-B915-E6072F5FB4D5}" srcId="{9B182DD6-EC84-4F8C-B10D-0EF42A912FAB}" destId="{304C79BE-BFDC-4DE8-B78C-BA103DFBF52A}" srcOrd="0" destOrd="0" parTransId="{75BF0D19-8407-4487-971B-F04883E43A19}" sibTransId="{2A2C597F-6CD1-459F-A2AF-4C851B410D12}"/>
    <dgm:cxn modelId="{C216F082-1AD1-4002-B20A-F57F5EB4BB19}" type="presOf" srcId="{A0863498-8AE2-4A10-9335-7575DE0A1C21}" destId="{E1AAFF12-9B5C-46DB-B7B6-7FC9EE19AA9C}" srcOrd="0" destOrd="0" presId="urn:microsoft.com/office/officeart/2005/8/layout/hierarchy2"/>
    <dgm:cxn modelId="{2735288A-480A-4684-9585-FEEB879E227D}" srcId="{697E9CF7-A7D3-4F57-906B-57AD6407A81E}" destId="{9B182DD6-EC84-4F8C-B10D-0EF42A912FAB}" srcOrd="0" destOrd="0" parTransId="{3F4FBBE1-6314-4EE1-8391-296CA0A32EF5}" sibTransId="{3F234586-5B4A-4599-BE44-117D6D63318F}"/>
    <dgm:cxn modelId="{66B121A0-CAF2-42AC-8039-55D6357F6216}" srcId="{9B182DD6-EC84-4F8C-B10D-0EF42A912FAB}" destId="{A71CA68E-C21B-4642-B323-0215B480E018}" srcOrd="2" destOrd="0" parTransId="{D836356C-56D6-415E-8AF0-EA6C97E476AF}" sibTransId="{832C5F19-01DB-44E1-9F4E-4C4AD271B49E}"/>
    <dgm:cxn modelId="{FA2C51B1-7F49-431F-88E7-5816D8BC4AD0}" type="presOf" srcId="{9B182DD6-EC84-4F8C-B10D-0EF42A912FAB}" destId="{70B6F439-63C3-47ED-81F5-8ACC677EBF14}" srcOrd="0" destOrd="0" presId="urn:microsoft.com/office/officeart/2005/8/layout/hierarchy2"/>
    <dgm:cxn modelId="{73EFA9BF-EA20-4340-84CE-8F99D25D3139}" type="presOf" srcId="{D836356C-56D6-415E-8AF0-EA6C97E476AF}" destId="{5474F90A-7197-4AC4-9E7B-67BCC18DE3F5}" srcOrd="0" destOrd="0" presId="urn:microsoft.com/office/officeart/2005/8/layout/hierarchy2"/>
    <dgm:cxn modelId="{477193C4-A58B-4D34-B3FF-FFCD2EF3DF53}" srcId="{2EAC9B11-2A0B-456B-95FE-3D459F47FEAA}" destId="{A0863498-8AE2-4A10-9335-7575DE0A1C21}" srcOrd="0" destOrd="0" parTransId="{AF2278D4-6C8D-4DC9-812F-41315F39A42C}" sibTransId="{A92FB2C8-91A0-464F-A705-1E0044AF4CB5}"/>
    <dgm:cxn modelId="{40EF8AC6-E85F-4500-8216-FB71B4AEB3F2}" type="presOf" srcId="{AF2278D4-6C8D-4DC9-812F-41315F39A42C}" destId="{0AE7AF3E-8049-41B6-85EC-CAE768E4BACA}" srcOrd="1" destOrd="0" presId="urn:microsoft.com/office/officeart/2005/8/layout/hierarchy2"/>
    <dgm:cxn modelId="{ADB69BD9-A1D3-45BF-B9F6-A137846421AB}" type="presOf" srcId="{75BF0D19-8407-4487-971B-F04883E43A19}" destId="{B4CECA23-AFE5-48EF-B463-574174A6C7B9}" srcOrd="0" destOrd="0" presId="urn:microsoft.com/office/officeart/2005/8/layout/hierarchy2"/>
    <dgm:cxn modelId="{5F8654DC-7650-480A-A118-0957A5735AB4}" srcId="{9B182DD6-EC84-4F8C-B10D-0EF42A912FAB}" destId="{44AF31DF-E89F-4015-86BC-9D8586F5F95B}" srcOrd="1" destOrd="0" parTransId="{B9070D94-9019-42FC-8A97-7628F6C86197}" sibTransId="{E00691A9-1CE3-49D1-A872-46B5DD49E287}"/>
    <dgm:cxn modelId="{94CB06EC-23D6-451D-AA1A-8F1105E79AE0}" type="presOf" srcId="{AF2278D4-6C8D-4DC9-812F-41315F39A42C}" destId="{3B9F8F73-D614-46DA-90B8-CABB0306EA67}" srcOrd="0" destOrd="0" presId="urn:microsoft.com/office/officeart/2005/8/layout/hierarchy2"/>
    <dgm:cxn modelId="{F06B20FF-713B-4155-BEBC-03889F5E2C9E}" type="presOf" srcId="{75BF0D19-8407-4487-971B-F04883E43A19}" destId="{E0581670-3134-4850-8142-D286C1FC0087}" srcOrd="1" destOrd="0" presId="urn:microsoft.com/office/officeart/2005/8/layout/hierarchy2"/>
    <dgm:cxn modelId="{9E573808-97AF-44C8-BDED-AA7256B9CB6E}" type="presParOf" srcId="{F80A144E-EC75-4C61-AE30-233AA48B0266}" destId="{BDBA86B1-29E4-4F63-B13C-3DF3BC6AA036}" srcOrd="0" destOrd="0" presId="urn:microsoft.com/office/officeart/2005/8/layout/hierarchy2"/>
    <dgm:cxn modelId="{8E3BE365-2E01-4BE9-A744-41F711EAE70F}" type="presParOf" srcId="{BDBA86B1-29E4-4F63-B13C-3DF3BC6AA036}" destId="{70B6F439-63C3-47ED-81F5-8ACC677EBF14}" srcOrd="0" destOrd="0" presId="urn:microsoft.com/office/officeart/2005/8/layout/hierarchy2"/>
    <dgm:cxn modelId="{D058A1A5-8F9C-4F65-80CF-76AF1F8A7EB7}" type="presParOf" srcId="{BDBA86B1-29E4-4F63-B13C-3DF3BC6AA036}" destId="{19A93B90-817D-49B7-A80F-6C233272E78D}" srcOrd="1" destOrd="0" presId="urn:microsoft.com/office/officeart/2005/8/layout/hierarchy2"/>
    <dgm:cxn modelId="{CCF88123-C232-41D9-9440-4F565B5467AB}" type="presParOf" srcId="{19A93B90-817D-49B7-A80F-6C233272E78D}" destId="{B4CECA23-AFE5-48EF-B463-574174A6C7B9}" srcOrd="0" destOrd="0" presId="urn:microsoft.com/office/officeart/2005/8/layout/hierarchy2"/>
    <dgm:cxn modelId="{00B60D0C-C5FA-438D-A765-3B15B5BDB45A}" type="presParOf" srcId="{B4CECA23-AFE5-48EF-B463-574174A6C7B9}" destId="{E0581670-3134-4850-8142-D286C1FC0087}" srcOrd="0" destOrd="0" presId="urn:microsoft.com/office/officeart/2005/8/layout/hierarchy2"/>
    <dgm:cxn modelId="{A63D2446-5428-4181-B2DA-013173CB05E4}" type="presParOf" srcId="{19A93B90-817D-49B7-A80F-6C233272E78D}" destId="{D74A0BE4-EC60-42AD-96B6-7D2E45E0B552}" srcOrd="1" destOrd="0" presId="urn:microsoft.com/office/officeart/2005/8/layout/hierarchy2"/>
    <dgm:cxn modelId="{24C57622-6017-4AAE-AD18-984E27950940}" type="presParOf" srcId="{D74A0BE4-EC60-42AD-96B6-7D2E45E0B552}" destId="{28F7DA27-D434-4AFD-BE03-F47A060C03DA}" srcOrd="0" destOrd="0" presId="urn:microsoft.com/office/officeart/2005/8/layout/hierarchy2"/>
    <dgm:cxn modelId="{CBFD59C1-153C-41C0-8FA9-6B35E54257DB}" type="presParOf" srcId="{D74A0BE4-EC60-42AD-96B6-7D2E45E0B552}" destId="{4BEADC40-A9C1-4D5A-9375-5B2F83FB3393}" srcOrd="1" destOrd="0" presId="urn:microsoft.com/office/officeart/2005/8/layout/hierarchy2"/>
    <dgm:cxn modelId="{A205D7BC-A45E-4368-834D-F0A3F3D76A1C}" type="presParOf" srcId="{19A93B90-817D-49B7-A80F-6C233272E78D}" destId="{22B9AF06-893F-4AD2-90DA-8E825A5BEC1E}" srcOrd="2" destOrd="0" presId="urn:microsoft.com/office/officeart/2005/8/layout/hierarchy2"/>
    <dgm:cxn modelId="{5707ECC9-FC04-4BEB-A6D6-772DF665E845}" type="presParOf" srcId="{22B9AF06-893F-4AD2-90DA-8E825A5BEC1E}" destId="{FFE02823-8C9E-4680-BB52-DE49F6EBB070}" srcOrd="0" destOrd="0" presId="urn:microsoft.com/office/officeart/2005/8/layout/hierarchy2"/>
    <dgm:cxn modelId="{B2A6CFDD-5293-4FCB-A9CC-1D67CE5EBAA5}" type="presParOf" srcId="{19A93B90-817D-49B7-A80F-6C233272E78D}" destId="{DCE736E4-61CB-4D03-B914-14B68F803DEC}" srcOrd="3" destOrd="0" presId="urn:microsoft.com/office/officeart/2005/8/layout/hierarchy2"/>
    <dgm:cxn modelId="{3998509D-4A4B-4678-8DE9-166FC7713512}" type="presParOf" srcId="{DCE736E4-61CB-4D03-B914-14B68F803DEC}" destId="{A14B9DC7-A33D-41D9-A42F-AAE2DE25BF68}" srcOrd="0" destOrd="0" presId="urn:microsoft.com/office/officeart/2005/8/layout/hierarchy2"/>
    <dgm:cxn modelId="{74265981-B787-408B-B5FD-798263AECC65}" type="presParOf" srcId="{DCE736E4-61CB-4D03-B914-14B68F803DEC}" destId="{F8C5A4AD-D800-443F-9A91-45A3B3D25704}" srcOrd="1" destOrd="0" presId="urn:microsoft.com/office/officeart/2005/8/layout/hierarchy2"/>
    <dgm:cxn modelId="{91AE8F4F-D696-412A-A0EC-51616C623168}" type="presParOf" srcId="{19A93B90-817D-49B7-A80F-6C233272E78D}" destId="{5474F90A-7197-4AC4-9E7B-67BCC18DE3F5}" srcOrd="4" destOrd="0" presId="urn:microsoft.com/office/officeart/2005/8/layout/hierarchy2"/>
    <dgm:cxn modelId="{98CE241B-A193-4C9E-B679-763B21EB771F}" type="presParOf" srcId="{5474F90A-7197-4AC4-9E7B-67BCC18DE3F5}" destId="{E4BC7078-5C50-4CF9-86B8-36A58DC92EA2}" srcOrd="0" destOrd="0" presId="urn:microsoft.com/office/officeart/2005/8/layout/hierarchy2"/>
    <dgm:cxn modelId="{AF1F221F-D4E2-47A9-8409-C98EE8694135}" type="presParOf" srcId="{19A93B90-817D-49B7-A80F-6C233272E78D}" destId="{EAE1C4EC-10BE-4335-B562-FC7221C6C9AB}" srcOrd="5" destOrd="0" presId="urn:microsoft.com/office/officeart/2005/8/layout/hierarchy2"/>
    <dgm:cxn modelId="{595537B5-3B44-4FA9-9B62-1D98B5751EF2}" type="presParOf" srcId="{EAE1C4EC-10BE-4335-B562-FC7221C6C9AB}" destId="{DED71FE3-612D-40D6-8AC7-0C24188E82A0}" srcOrd="0" destOrd="0" presId="urn:microsoft.com/office/officeart/2005/8/layout/hierarchy2"/>
    <dgm:cxn modelId="{73596153-3762-41BE-89CA-5D3CA8938A8C}" type="presParOf" srcId="{EAE1C4EC-10BE-4335-B562-FC7221C6C9AB}" destId="{AF1E0CE1-58DF-43B9-AC1F-FED1D6E16FCF}" srcOrd="1" destOrd="0" presId="urn:microsoft.com/office/officeart/2005/8/layout/hierarchy2"/>
    <dgm:cxn modelId="{3978870C-C8F8-404D-B7B9-8E5DD9CD7FC3}" type="presParOf" srcId="{19A93B90-817D-49B7-A80F-6C233272E78D}" destId="{F933B64F-5C66-49E0-B537-E13B029DDB31}" srcOrd="6" destOrd="0" presId="urn:microsoft.com/office/officeart/2005/8/layout/hierarchy2"/>
    <dgm:cxn modelId="{87A415EA-11C3-4C9F-BA84-F80DB3114453}" type="presParOf" srcId="{F933B64F-5C66-49E0-B537-E13B029DDB31}" destId="{E87343BD-BE7E-4A5E-B244-6156B7002C36}" srcOrd="0" destOrd="0" presId="urn:microsoft.com/office/officeart/2005/8/layout/hierarchy2"/>
    <dgm:cxn modelId="{96D37E78-3283-4AB9-B1E6-5D7FBFCEB579}" type="presParOf" srcId="{19A93B90-817D-49B7-A80F-6C233272E78D}" destId="{6FCA4DA3-E33D-4192-B869-800A63665F34}" srcOrd="7" destOrd="0" presId="urn:microsoft.com/office/officeart/2005/8/layout/hierarchy2"/>
    <dgm:cxn modelId="{39AFD2C0-74DA-4B8A-A643-326132BEFA7C}" type="presParOf" srcId="{6FCA4DA3-E33D-4192-B869-800A63665F34}" destId="{DB2EA581-2C52-4B78-BC05-E1F604D66B64}" srcOrd="0" destOrd="0" presId="urn:microsoft.com/office/officeart/2005/8/layout/hierarchy2"/>
    <dgm:cxn modelId="{C5F332E2-C911-4D99-B930-81A647306BFA}" type="presParOf" srcId="{6FCA4DA3-E33D-4192-B869-800A63665F34}" destId="{79F0F0D5-85B5-42D3-88C2-585E3DBF1A56}" srcOrd="1" destOrd="0" presId="urn:microsoft.com/office/officeart/2005/8/layout/hierarchy2"/>
    <dgm:cxn modelId="{921D16B7-FDE7-4740-A867-7F214AB4F237}" type="presParOf" srcId="{79F0F0D5-85B5-42D3-88C2-585E3DBF1A56}" destId="{3B9F8F73-D614-46DA-90B8-CABB0306EA67}" srcOrd="0" destOrd="0" presId="urn:microsoft.com/office/officeart/2005/8/layout/hierarchy2"/>
    <dgm:cxn modelId="{23593E6C-947B-46A6-8665-8D103C64E190}" type="presParOf" srcId="{3B9F8F73-D614-46DA-90B8-CABB0306EA67}" destId="{0AE7AF3E-8049-41B6-85EC-CAE768E4BACA}" srcOrd="0" destOrd="0" presId="urn:microsoft.com/office/officeart/2005/8/layout/hierarchy2"/>
    <dgm:cxn modelId="{F589E60D-DBF7-49E4-8ED0-BCAA9E89C895}" type="presParOf" srcId="{79F0F0D5-85B5-42D3-88C2-585E3DBF1A56}" destId="{1A4FE973-4919-4EDB-A53F-5D6F8EC968CC}" srcOrd="1" destOrd="0" presId="urn:microsoft.com/office/officeart/2005/8/layout/hierarchy2"/>
    <dgm:cxn modelId="{A12AF1D2-A65F-49F2-B5FF-7E9E4670E7BB}" type="presParOf" srcId="{1A4FE973-4919-4EDB-A53F-5D6F8EC968CC}" destId="{E1AAFF12-9B5C-46DB-B7B6-7FC9EE19AA9C}" srcOrd="0" destOrd="0" presId="urn:microsoft.com/office/officeart/2005/8/layout/hierarchy2"/>
    <dgm:cxn modelId="{567169BE-DE3A-4601-A22E-74C0FFDA36BA}" type="presParOf" srcId="{1A4FE973-4919-4EDB-A53F-5D6F8EC968CC}" destId="{59DAD1A8-31FE-4C82-B2EA-3AA131E09E4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7E9CF7-A7D3-4F57-906B-57AD6407A81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9B182DD6-EC84-4F8C-B10D-0EF42A912FAB}">
      <dgm:prSet phldrT="[文本]"/>
      <dgm:spPr/>
      <dgm:t>
        <a:bodyPr/>
        <a:lstStyle/>
        <a:p>
          <a:r>
            <a:rPr lang="zh-CN" altLang="en-US" dirty="0"/>
            <a:t>数据离散度</a:t>
          </a:r>
        </a:p>
      </dgm:t>
    </dgm:pt>
    <dgm:pt modelId="{3F4FBBE1-6314-4EE1-8391-296CA0A32EF5}" type="parTrans" cxnId="{2735288A-480A-4684-9585-FEEB879E227D}">
      <dgm:prSet/>
      <dgm:spPr/>
      <dgm:t>
        <a:bodyPr/>
        <a:lstStyle/>
        <a:p>
          <a:endParaRPr lang="zh-CN" altLang="en-US"/>
        </a:p>
      </dgm:t>
    </dgm:pt>
    <dgm:pt modelId="{3F234586-5B4A-4599-BE44-117D6D63318F}" type="sibTrans" cxnId="{2735288A-480A-4684-9585-FEEB879E227D}">
      <dgm:prSet/>
      <dgm:spPr/>
      <dgm:t>
        <a:bodyPr/>
        <a:lstStyle/>
        <a:p>
          <a:endParaRPr lang="zh-CN" altLang="en-US"/>
        </a:p>
      </dgm:t>
    </dgm:pt>
    <dgm:pt modelId="{304C79BE-BFDC-4DE8-B78C-BA103DFBF52A}">
      <dgm:prSet phldrT="[文本]"/>
      <dgm:spPr/>
      <dgm:t>
        <a:bodyPr/>
        <a:lstStyle/>
        <a:p>
          <a:r>
            <a:rPr lang="zh-CN" altLang="en-US" dirty="0"/>
            <a:t>极差</a:t>
          </a:r>
        </a:p>
      </dgm:t>
    </dgm:pt>
    <dgm:pt modelId="{75BF0D19-8407-4487-971B-F04883E43A19}" type="parTrans" cxnId="{26FBF881-3592-4D51-B915-E6072F5FB4D5}">
      <dgm:prSet/>
      <dgm:spPr/>
      <dgm:t>
        <a:bodyPr/>
        <a:lstStyle/>
        <a:p>
          <a:endParaRPr lang="zh-CN" altLang="en-US"/>
        </a:p>
      </dgm:t>
    </dgm:pt>
    <dgm:pt modelId="{2A2C597F-6CD1-459F-A2AF-4C851B410D12}" type="sibTrans" cxnId="{26FBF881-3592-4D51-B915-E6072F5FB4D5}">
      <dgm:prSet/>
      <dgm:spPr/>
      <dgm:t>
        <a:bodyPr/>
        <a:lstStyle/>
        <a:p>
          <a:endParaRPr lang="zh-CN" altLang="en-US"/>
        </a:p>
      </dgm:t>
    </dgm:pt>
    <dgm:pt modelId="{44AF31DF-E89F-4015-86BC-9D8586F5F95B}">
      <dgm:prSet phldrT="[文本]"/>
      <dgm:spPr/>
      <dgm:t>
        <a:bodyPr/>
        <a:lstStyle/>
        <a:p>
          <a:r>
            <a:rPr lang="zh-CN" altLang="en-US" dirty="0"/>
            <a:t>平均绝对偏差</a:t>
          </a:r>
        </a:p>
      </dgm:t>
    </dgm:pt>
    <dgm:pt modelId="{B9070D94-9019-42FC-8A97-7628F6C86197}" type="parTrans" cxnId="{5F8654DC-7650-480A-A118-0957A5735AB4}">
      <dgm:prSet/>
      <dgm:spPr/>
      <dgm:t>
        <a:bodyPr/>
        <a:lstStyle/>
        <a:p>
          <a:endParaRPr lang="zh-CN" altLang="en-US"/>
        </a:p>
      </dgm:t>
    </dgm:pt>
    <dgm:pt modelId="{E00691A9-1CE3-49D1-A872-46B5DD49E287}" type="sibTrans" cxnId="{5F8654DC-7650-480A-A118-0957A5735AB4}">
      <dgm:prSet/>
      <dgm:spPr/>
      <dgm:t>
        <a:bodyPr/>
        <a:lstStyle/>
        <a:p>
          <a:endParaRPr lang="zh-CN" altLang="en-US"/>
        </a:p>
      </dgm:t>
    </dgm:pt>
    <dgm:pt modelId="{A71CA68E-C21B-4642-B323-0215B480E018}">
      <dgm:prSet phldrT="[文本]"/>
      <dgm:spPr/>
      <dgm:t>
        <a:bodyPr/>
        <a:lstStyle/>
        <a:p>
          <a:r>
            <a:rPr lang="zh-CN" altLang="en-US" dirty="0"/>
            <a:t>方差</a:t>
          </a:r>
        </a:p>
      </dgm:t>
    </dgm:pt>
    <dgm:pt modelId="{D836356C-56D6-415E-8AF0-EA6C97E476AF}" type="parTrans" cxnId="{66B121A0-CAF2-42AC-8039-55D6357F6216}">
      <dgm:prSet/>
      <dgm:spPr/>
      <dgm:t>
        <a:bodyPr/>
        <a:lstStyle/>
        <a:p>
          <a:endParaRPr lang="zh-CN" altLang="en-US"/>
        </a:p>
      </dgm:t>
    </dgm:pt>
    <dgm:pt modelId="{832C5F19-01DB-44E1-9F4E-4C4AD271B49E}" type="sibTrans" cxnId="{66B121A0-CAF2-42AC-8039-55D6357F6216}">
      <dgm:prSet/>
      <dgm:spPr/>
      <dgm:t>
        <a:bodyPr/>
        <a:lstStyle/>
        <a:p>
          <a:endParaRPr lang="zh-CN" altLang="en-US"/>
        </a:p>
      </dgm:t>
    </dgm:pt>
    <dgm:pt modelId="{2EAC9B11-2A0B-456B-95FE-3D459F47FEAA}">
      <dgm:prSet phldrT="[文本]"/>
      <dgm:spPr/>
      <dgm:t>
        <a:bodyPr/>
        <a:lstStyle/>
        <a:p>
          <a:r>
            <a:rPr lang="zh-CN" altLang="en-US" dirty="0"/>
            <a:t>标准方差</a:t>
          </a:r>
        </a:p>
      </dgm:t>
    </dgm:pt>
    <dgm:pt modelId="{E57D569A-1336-455D-A9AF-395C4175DCC0}" type="parTrans" cxnId="{B5C31280-E10D-42DC-B886-851165C06F1C}">
      <dgm:prSet/>
      <dgm:spPr/>
      <dgm:t>
        <a:bodyPr/>
        <a:lstStyle/>
        <a:p>
          <a:endParaRPr lang="zh-CN" altLang="en-US"/>
        </a:p>
      </dgm:t>
    </dgm:pt>
    <dgm:pt modelId="{3CA2165E-D9FF-42ED-8EEA-C408D6F71A7B}" type="sibTrans" cxnId="{B5C31280-E10D-42DC-B886-851165C06F1C}">
      <dgm:prSet/>
      <dgm:spPr/>
      <dgm:t>
        <a:bodyPr/>
        <a:lstStyle/>
        <a:p>
          <a:endParaRPr lang="zh-CN" altLang="en-US"/>
        </a:p>
      </dgm:t>
    </dgm:pt>
    <dgm:pt modelId="{DA7E7B10-7630-4D8E-9CE0-F1C16FDDBCFC}">
      <dgm:prSet phldrT="[文本]"/>
      <dgm:spPr/>
      <dgm:t>
        <a:bodyPr/>
        <a:lstStyle/>
        <a:p>
          <a:r>
            <a:rPr lang="zh-CN" altLang="en-US" dirty="0"/>
            <a:t>离散系数</a:t>
          </a:r>
        </a:p>
      </dgm:t>
    </dgm:pt>
    <dgm:pt modelId="{EA64B9F0-A2EA-48AB-8A6C-2698BE26AA20}" type="parTrans" cxnId="{AABA55ED-72F3-4E04-972C-10CB740A17F1}">
      <dgm:prSet/>
      <dgm:spPr/>
      <dgm:t>
        <a:bodyPr/>
        <a:lstStyle/>
        <a:p>
          <a:endParaRPr lang="zh-CN" altLang="en-US"/>
        </a:p>
      </dgm:t>
    </dgm:pt>
    <dgm:pt modelId="{3FD9C840-5416-4566-83F4-9001269E1FDF}" type="sibTrans" cxnId="{AABA55ED-72F3-4E04-972C-10CB740A17F1}">
      <dgm:prSet/>
      <dgm:spPr/>
      <dgm:t>
        <a:bodyPr/>
        <a:lstStyle/>
        <a:p>
          <a:endParaRPr lang="zh-CN" altLang="en-US"/>
        </a:p>
      </dgm:t>
    </dgm:pt>
    <dgm:pt modelId="{1145E08B-D14B-4B60-AED9-BFEAF2D34036}">
      <dgm:prSet phldrT="[文本]"/>
      <dgm:spPr/>
      <dgm:t>
        <a:bodyPr/>
        <a:lstStyle/>
        <a:p>
          <a:r>
            <a:rPr lang="zh-CN" altLang="en-US" dirty="0"/>
            <a:t>比较不同样本数据的离散程度</a:t>
          </a:r>
          <a:endParaRPr lang="en-US" altLang="zh-CN" dirty="0"/>
        </a:p>
        <a:p>
          <a:r>
            <a:rPr lang="zh-CN" altLang="zh-CN" dirty="0"/>
            <a:t>标准差 </a:t>
          </a:r>
          <a:r>
            <a:rPr lang="en-US" altLang="zh-CN" dirty="0"/>
            <a:t>/ </a:t>
          </a:r>
          <a:r>
            <a:rPr lang="zh-CN" altLang="zh-CN" dirty="0"/>
            <a:t>平均数</a:t>
          </a:r>
          <a:endParaRPr lang="zh-CN" altLang="en-US" dirty="0"/>
        </a:p>
      </dgm:t>
    </dgm:pt>
    <dgm:pt modelId="{519F9689-4966-4408-97B8-422BA186C00C}" type="parTrans" cxnId="{1FCC6E4E-B3C0-4E6E-8322-930230E090E6}">
      <dgm:prSet/>
      <dgm:spPr/>
      <dgm:t>
        <a:bodyPr/>
        <a:lstStyle/>
        <a:p>
          <a:endParaRPr lang="zh-CN" altLang="en-US"/>
        </a:p>
      </dgm:t>
    </dgm:pt>
    <dgm:pt modelId="{E0F17B51-8BF2-45F4-BAB0-98B13BE5BBEB}" type="sibTrans" cxnId="{1FCC6E4E-B3C0-4E6E-8322-930230E090E6}">
      <dgm:prSet/>
      <dgm:spPr/>
      <dgm:t>
        <a:bodyPr/>
        <a:lstStyle/>
        <a:p>
          <a:endParaRPr lang="zh-CN" altLang="en-US"/>
        </a:p>
      </dgm:t>
    </dgm:pt>
    <dgm:pt modelId="{F80A144E-EC75-4C61-AE30-233AA48B0266}" type="pres">
      <dgm:prSet presAssocID="{697E9CF7-A7D3-4F57-906B-57AD6407A81E}" presName="diagram" presStyleCnt="0">
        <dgm:presLayoutVars>
          <dgm:chPref val="1"/>
          <dgm:dir/>
          <dgm:animOne val="branch"/>
          <dgm:animLvl val="lvl"/>
          <dgm:resizeHandles val="exact"/>
        </dgm:presLayoutVars>
      </dgm:prSet>
      <dgm:spPr/>
    </dgm:pt>
    <dgm:pt modelId="{BDBA86B1-29E4-4F63-B13C-3DF3BC6AA036}" type="pres">
      <dgm:prSet presAssocID="{9B182DD6-EC84-4F8C-B10D-0EF42A912FAB}" presName="root1" presStyleCnt="0"/>
      <dgm:spPr/>
    </dgm:pt>
    <dgm:pt modelId="{70B6F439-63C3-47ED-81F5-8ACC677EBF14}" type="pres">
      <dgm:prSet presAssocID="{9B182DD6-EC84-4F8C-B10D-0EF42A912FAB}" presName="LevelOneTextNode" presStyleLbl="node0" presStyleIdx="0" presStyleCnt="1" custScaleX="27805" custScaleY="27805">
        <dgm:presLayoutVars>
          <dgm:chPref val="3"/>
        </dgm:presLayoutVars>
      </dgm:prSet>
      <dgm:spPr/>
    </dgm:pt>
    <dgm:pt modelId="{19A93B90-817D-49B7-A80F-6C233272E78D}" type="pres">
      <dgm:prSet presAssocID="{9B182DD6-EC84-4F8C-B10D-0EF42A912FAB}" presName="level2hierChild" presStyleCnt="0"/>
      <dgm:spPr/>
    </dgm:pt>
    <dgm:pt modelId="{B4CECA23-AFE5-48EF-B463-574174A6C7B9}" type="pres">
      <dgm:prSet presAssocID="{75BF0D19-8407-4487-971B-F04883E43A19}" presName="conn2-1" presStyleLbl="parChTrans1D2" presStyleIdx="0" presStyleCnt="5"/>
      <dgm:spPr/>
    </dgm:pt>
    <dgm:pt modelId="{E0581670-3134-4850-8142-D286C1FC0087}" type="pres">
      <dgm:prSet presAssocID="{75BF0D19-8407-4487-971B-F04883E43A19}" presName="connTx" presStyleLbl="parChTrans1D2" presStyleIdx="0" presStyleCnt="5"/>
      <dgm:spPr/>
    </dgm:pt>
    <dgm:pt modelId="{D74A0BE4-EC60-42AD-96B6-7D2E45E0B552}" type="pres">
      <dgm:prSet presAssocID="{304C79BE-BFDC-4DE8-B78C-BA103DFBF52A}" presName="root2" presStyleCnt="0"/>
      <dgm:spPr/>
    </dgm:pt>
    <dgm:pt modelId="{28F7DA27-D434-4AFD-BE03-F47A060C03DA}" type="pres">
      <dgm:prSet presAssocID="{304C79BE-BFDC-4DE8-B78C-BA103DFBF52A}" presName="LevelTwoTextNode" presStyleLbl="node2" presStyleIdx="0" presStyleCnt="5" custScaleX="21217" custScaleY="21217" custLinFactNeighborX="-9325">
        <dgm:presLayoutVars>
          <dgm:chPref val="3"/>
        </dgm:presLayoutVars>
      </dgm:prSet>
      <dgm:spPr/>
    </dgm:pt>
    <dgm:pt modelId="{4BEADC40-A9C1-4D5A-9375-5B2F83FB3393}" type="pres">
      <dgm:prSet presAssocID="{304C79BE-BFDC-4DE8-B78C-BA103DFBF52A}" presName="level3hierChild" presStyleCnt="0"/>
      <dgm:spPr/>
    </dgm:pt>
    <dgm:pt modelId="{22B9AF06-893F-4AD2-90DA-8E825A5BEC1E}" type="pres">
      <dgm:prSet presAssocID="{B9070D94-9019-42FC-8A97-7628F6C86197}" presName="conn2-1" presStyleLbl="parChTrans1D2" presStyleIdx="1" presStyleCnt="5"/>
      <dgm:spPr/>
    </dgm:pt>
    <dgm:pt modelId="{FFE02823-8C9E-4680-BB52-DE49F6EBB070}" type="pres">
      <dgm:prSet presAssocID="{B9070D94-9019-42FC-8A97-7628F6C86197}" presName="connTx" presStyleLbl="parChTrans1D2" presStyleIdx="1" presStyleCnt="5"/>
      <dgm:spPr/>
    </dgm:pt>
    <dgm:pt modelId="{DCE736E4-61CB-4D03-B914-14B68F803DEC}" type="pres">
      <dgm:prSet presAssocID="{44AF31DF-E89F-4015-86BC-9D8586F5F95B}" presName="root2" presStyleCnt="0"/>
      <dgm:spPr/>
    </dgm:pt>
    <dgm:pt modelId="{A14B9DC7-A33D-41D9-A42F-AAE2DE25BF68}" type="pres">
      <dgm:prSet presAssocID="{44AF31DF-E89F-4015-86BC-9D8586F5F95B}" presName="LevelTwoTextNode" presStyleLbl="node2" presStyleIdx="1" presStyleCnt="5" custScaleX="33659" custScaleY="26886" custLinFactNeighborX="-9325">
        <dgm:presLayoutVars>
          <dgm:chPref val="3"/>
        </dgm:presLayoutVars>
      </dgm:prSet>
      <dgm:spPr/>
    </dgm:pt>
    <dgm:pt modelId="{F8C5A4AD-D800-443F-9A91-45A3B3D25704}" type="pres">
      <dgm:prSet presAssocID="{44AF31DF-E89F-4015-86BC-9D8586F5F95B}" presName="level3hierChild" presStyleCnt="0"/>
      <dgm:spPr/>
    </dgm:pt>
    <dgm:pt modelId="{5474F90A-7197-4AC4-9E7B-67BCC18DE3F5}" type="pres">
      <dgm:prSet presAssocID="{D836356C-56D6-415E-8AF0-EA6C97E476AF}" presName="conn2-1" presStyleLbl="parChTrans1D2" presStyleIdx="2" presStyleCnt="5"/>
      <dgm:spPr/>
    </dgm:pt>
    <dgm:pt modelId="{E4BC7078-5C50-4CF9-86B8-36A58DC92EA2}" type="pres">
      <dgm:prSet presAssocID="{D836356C-56D6-415E-8AF0-EA6C97E476AF}" presName="connTx" presStyleLbl="parChTrans1D2" presStyleIdx="2" presStyleCnt="5"/>
      <dgm:spPr/>
    </dgm:pt>
    <dgm:pt modelId="{EAE1C4EC-10BE-4335-B562-FC7221C6C9AB}" type="pres">
      <dgm:prSet presAssocID="{A71CA68E-C21B-4642-B323-0215B480E018}" presName="root2" presStyleCnt="0"/>
      <dgm:spPr/>
    </dgm:pt>
    <dgm:pt modelId="{DED71FE3-612D-40D6-8AC7-0C24188E82A0}" type="pres">
      <dgm:prSet presAssocID="{A71CA68E-C21B-4642-B323-0215B480E018}" presName="LevelTwoTextNode" presStyleLbl="node2" presStyleIdx="2" presStyleCnt="5" custScaleX="23556" custScaleY="23556" custLinFactNeighborX="-9325">
        <dgm:presLayoutVars>
          <dgm:chPref val="3"/>
        </dgm:presLayoutVars>
      </dgm:prSet>
      <dgm:spPr/>
    </dgm:pt>
    <dgm:pt modelId="{AF1E0CE1-58DF-43B9-AC1F-FED1D6E16FCF}" type="pres">
      <dgm:prSet presAssocID="{A71CA68E-C21B-4642-B323-0215B480E018}" presName="level3hierChild" presStyleCnt="0"/>
      <dgm:spPr/>
    </dgm:pt>
    <dgm:pt modelId="{F933B64F-5C66-49E0-B537-E13B029DDB31}" type="pres">
      <dgm:prSet presAssocID="{E57D569A-1336-455D-A9AF-395C4175DCC0}" presName="conn2-1" presStyleLbl="parChTrans1D2" presStyleIdx="3" presStyleCnt="5"/>
      <dgm:spPr/>
    </dgm:pt>
    <dgm:pt modelId="{E87343BD-BE7E-4A5E-B244-6156B7002C36}" type="pres">
      <dgm:prSet presAssocID="{E57D569A-1336-455D-A9AF-395C4175DCC0}" presName="connTx" presStyleLbl="parChTrans1D2" presStyleIdx="3" presStyleCnt="5"/>
      <dgm:spPr/>
    </dgm:pt>
    <dgm:pt modelId="{6FCA4DA3-E33D-4192-B869-800A63665F34}" type="pres">
      <dgm:prSet presAssocID="{2EAC9B11-2A0B-456B-95FE-3D459F47FEAA}" presName="root2" presStyleCnt="0"/>
      <dgm:spPr/>
    </dgm:pt>
    <dgm:pt modelId="{DB2EA581-2C52-4B78-BC05-E1F604D66B64}" type="pres">
      <dgm:prSet presAssocID="{2EAC9B11-2A0B-456B-95FE-3D459F47FEAA}" presName="LevelTwoTextNode" presStyleLbl="node2" presStyleIdx="3" presStyleCnt="5" custScaleX="27571" custScaleY="27571" custLinFactNeighborX="-9325">
        <dgm:presLayoutVars>
          <dgm:chPref val="3"/>
        </dgm:presLayoutVars>
      </dgm:prSet>
      <dgm:spPr/>
    </dgm:pt>
    <dgm:pt modelId="{79F0F0D5-85B5-42D3-88C2-585E3DBF1A56}" type="pres">
      <dgm:prSet presAssocID="{2EAC9B11-2A0B-456B-95FE-3D459F47FEAA}" presName="level3hierChild" presStyleCnt="0"/>
      <dgm:spPr/>
    </dgm:pt>
    <dgm:pt modelId="{674DDAA0-81EE-4A5C-8831-5F93C07D5494}" type="pres">
      <dgm:prSet presAssocID="{EA64B9F0-A2EA-48AB-8A6C-2698BE26AA20}" presName="conn2-1" presStyleLbl="parChTrans1D2" presStyleIdx="4" presStyleCnt="5"/>
      <dgm:spPr/>
    </dgm:pt>
    <dgm:pt modelId="{8CE24537-C4EB-471D-81F1-7B79A431B686}" type="pres">
      <dgm:prSet presAssocID="{EA64B9F0-A2EA-48AB-8A6C-2698BE26AA20}" presName="connTx" presStyleLbl="parChTrans1D2" presStyleIdx="4" presStyleCnt="5"/>
      <dgm:spPr/>
    </dgm:pt>
    <dgm:pt modelId="{A31AD64F-BCF6-456B-B00B-873EFD33AE23}" type="pres">
      <dgm:prSet presAssocID="{DA7E7B10-7630-4D8E-9CE0-F1C16FDDBCFC}" presName="root2" presStyleCnt="0"/>
      <dgm:spPr/>
    </dgm:pt>
    <dgm:pt modelId="{30B68009-CD83-4923-A1B8-15C15F712878}" type="pres">
      <dgm:prSet presAssocID="{DA7E7B10-7630-4D8E-9CE0-F1C16FDDBCFC}" presName="LevelTwoTextNode" presStyleLbl="node2" presStyleIdx="4" presStyleCnt="5" custScaleX="26908" custScaleY="26907" custLinFactNeighborX="-9325">
        <dgm:presLayoutVars>
          <dgm:chPref val="3"/>
        </dgm:presLayoutVars>
      </dgm:prSet>
      <dgm:spPr/>
    </dgm:pt>
    <dgm:pt modelId="{CC523B5C-FCFF-49EB-A8DC-1F400B3A46FD}" type="pres">
      <dgm:prSet presAssocID="{DA7E7B10-7630-4D8E-9CE0-F1C16FDDBCFC}" presName="level3hierChild" presStyleCnt="0"/>
      <dgm:spPr/>
    </dgm:pt>
    <dgm:pt modelId="{24854042-70D7-4580-8DAB-8D393353404E}" type="pres">
      <dgm:prSet presAssocID="{519F9689-4966-4408-97B8-422BA186C00C}" presName="conn2-1" presStyleLbl="parChTrans1D3" presStyleIdx="0" presStyleCnt="1"/>
      <dgm:spPr/>
    </dgm:pt>
    <dgm:pt modelId="{BC786FE8-46D0-437C-AE9F-FD94438812C6}" type="pres">
      <dgm:prSet presAssocID="{519F9689-4966-4408-97B8-422BA186C00C}" presName="connTx" presStyleLbl="parChTrans1D3" presStyleIdx="0" presStyleCnt="1"/>
      <dgm:spPr/>
    </dgm:pt>
    <dgm:pt modelId="{814073BE-C560-41C2-947C-320DD4E86541}" type="pres">
      <dgm:prSet presAssocID="{1145E08B-D14B-4B60-AED9-BFEAF2D34036}" presName="root2" presStyleCnt="0"/>
      <dgm:spPr/>
    </dgm:pt>
    <dgm:pt modelId="{13ECD9F9-B83C-411E-94B8-044FE8D1E6B7}" type="pres">
      <dgm:prSet presAssocID="{1145E08B-D14B-4B60-AED9-BFEAF2D34036}" presName="LevelTwoTextNode" presStyleLbl="node3" presStyleIdx="0" presStyleCnt="1" custScaleX="52298" custScaleY="57964" custLinFactNeighborX="-32953">
        <dgm:presLayoutVars>
          <dgm:chPref val="3"/>
        </dgm:presLayoutVars>
      </dgm:prSet>
      <dgm:spPr/>
    </dgm:pt>
    <dgm:pt modelId="{6B55C196-666C-4662-8C57-684CA51AF0C7}" type="pres">
      <dgm:prSet presAssocID="{1145E08B-D14B-4B60-AED9-BFEAF2D34036}" presName="level3hierChild" presStyleCnt="0"/>
      <dgm:spPr/>
    </dgm:pt>
  </dgm:ptLst>
  <dgm:cxnLst>
    <dgm:cxn modelId="{E9ACD304-F8B1-4746-B23B-F037F7DA6B2B}" type="presOf" srcId="{D836356C-56D6-415E-8AF0-EA6C97E476AF}" destId="{E4BC7078-5C50-4CF9-86B8-36A58DC92EA2}" srcOrd="1" destOrd="0" presId="urn:microsoft.com/office/officeart/2005/8/layout/hierarchy2"/>
    <dgm:cxn modelId="{D7EC6906-1BDB-4961-9737-3CF064F80FE4}" type="presOf" srcId="{304C79BE-BFDC-4DE8-B78C-BA103DFBF52A}" destId="{28F7DA27-D434-4AFD-BE03-F47A060C03DA}" srcOrd="0" destOrd="0" presId="urn:microsoft.com/office/officeart/2005/8/layout/hierarchy2"/>
    <dgm:cxn modelId="{57028A07-59F3-476F-B8ED-F41AC51B3F2A}" type="presOf" srcId="{E57D569A-1336-455D-A9AF-395C4175DCC0}" destId="{F933B64F-5C66-49E0-B537-E13B029DDB31}" srcOrd="0" destOrd="0" presId="urn:microsoft.com/office/officeart/2005/8/layout/hierarchy2"/>
    <dgm:cxn modelId="{8AE10E0B-6027-4138-AEAF-28579168857C}" type="presOf" srcId="{44AF31DF-E89F-4015-86BC-9D8586F5F95B}" destId="{A14B9DC7-A33D-41D9-A42F-AAE2DE25BF68}" srcOrd="0" destOrd="0" presId="urn:microsoft.com/office/officeart/2005/8/layout/hierarchy2"/>
    <dgm:cxn modelId="{728C010C-AB9C-460A-A4E1-92AE763FC1D2}" type="presOf" srcId="{697E9CF7-A7D3-4F57-906B-57AD6407A81E}" destId="{F80A144E-EC75-4C61-AE30-233AA48B0266}" srcOrd="0" destOrd="0" presId="urn:microsoft.com/office/officeart/2005/8/layout/hierarchy2"/>
    <dgm:cxn modelId="{6E25D813-76CD-424C-B7BA-09ED4D9B5BA1}" type="presOf" srcId="{EA64B9F0-A2EA-48AB-8A6C-2698BE26AA20}" destId="{674DDAA0-81EE-4A5C-8831-5F93C07D5494}" srcOrd="0" destOrd="0" presId="urn:microsoft.com/office/officeart/2005/8/layout/hierarchy2"/>
    <dgm:cxn modelId="{9AAC102F-1F9C-4A59-B88A-E80F964D0332}" type="presOf" srcId="{2EAC9B11-2A0B-456B-95FE-3D459F47FEAA}" destId="{DB2EA581-2C52-4B78-BC05-E1F604D66B64}" srcOrd="0" destOrd="0" presId="urn:microsoft.com/office/officeart/2005/8/layout/hierarchy2"/>
    <dgm:cxn modelId="{79E9143B-08F1-4301-9230-28C7518CAB2B}" type="presOf" srcId="{B9070D94-9019-42FC-8A97-7628F6C86197}" destId="{22B9AF06-893F-4AD2-90DA-8E825A5BEC1E}" srcOrd="0" destOrd="0" presId="urn:microsoft.com/office/officeart/2005/8/layout/hierarchy2"/>
    <dgm:cxn modelId="{8A1EF23D-7798-4173-A775-31443CBA8637}" type="presOf" srcId="{519F9689-4966-4408-97B8-422BA186C00C}" destId="{BC786FE8-46D0-437C-AE9F-FD94438812C6}" srcOrd="1" destOrd="0" presId="urn:microsoft.com/office/officeart/2005/8/layout/hierarchy2"/>
    <dgm:cxn modelId="{1FCC6E4E-B3C0-4E6E-8322-930230E090E6}" srcId="{DA7E7B10-7630-4D8E-9CE0-F1C16FDDBCFC}" destId="{1145E08B-D14B-4B60-AED9-BFEAF2D34036}" srcOrd="0" destOrd="0" parTransId="{519F9689-4966-4408-97B8-422BA186C00C}" sibTransId="{E0F17B51-8BF2-45F4-BAB0-98B13BE5BBEB}"/>
    <dgm:cxn modelId="{9B0B714E-26F0-49D9-8400-81D800ECE2CD}" type="presOf" srcId="{A71CA68E-C21B-4642-B323-0215B480E018}" destId="{DED71FE3-612D-40D6-8AC7-0C24188E82A0}" srcOrd="0" destOrd="0" presId="urn:microsoft.com/office/officeart/2005/8/layout/hierarchy2"/>
    <dgm:cxn modelId="{CB36F458-594E-4B63-BB87-D4A0DDCC0A2A}" type="presOf" srcId="{B9070D94-9019-42FC-8A97-7628F6C86197}" destId="{FFE02823-8C9E-4680-BB52-DE49F6EBB070}" srcOrd="1" destOrd="0" presId="urn:microsoft.com/office/officeart/2005/8/layout/hierarchy2"/>
    <dgm:cxn modelId="{9E0C4B68-067D-4501-84AC-F0B803340E7E}" type="presOf" srcId="{E57D569A-1336-455D-A9AF-395C4175DCC0}" destId="{E87343BD-BE7E-4A5E-B244-6156B7002C36}" srcOrd="1" destOrd="0" presId="urn:microsoft.com/office/officeart/2005/8/layout/hierarchy2"/>
    <dgm:cxn modelId="{B5C31280-E10D-42DC-B886-851165C06F1C}" srcId="{9B182DD6-EC84-4F8C-B10D-0EF42A912FAB}" destId="{2EAC9B11-2A0B-456B-95FE-3D459F47FEAA}" srcOrd="3" destOrd="0" parTransId="{E57D569A-1336-455D-A9AF-395C4175DCC0}" sibTransId="{3CA2165E-D9FF-42ED-8EEA-C408D6F71A7B}"/>
    <dgm:cxn modelId="{26FBF881-3592-4D51-B915-E6072F5FB4D5}" srcId="{9B182DD6-EC84-4F8C-B10D-0EF42A912FAB}" destId="{304C79BE-BFDC-4DE8-B78C-BA103DFBF52A}" srcOrd="0" destOrd="0" parTransId="{75BF0D19-8407-4487-971B-F04883E43A19}" sibTransId="{2A2C597F-6CD1-459F-A2AF-4C851B410D12}"/>
    <dgm:cxn modelId="{8BFBB286-F6D6-467B-AFBB-21B31A1F1325}" type="presOf" srcId="{DA7E7B10-7630-4D8E-9CE0-F1C16FDDBCFC}" destId="{30B68009-CD83-4923-A1B8-15C15F712878}" srcOrd="0" destOrd="0" presId="urn:microsoft.com/office/officeart/2005/8/layout/hierarchy2"/>
    <dgm:cxn modelId="{2735288A-480A-4684-9585-FEEB879E227D}" srcId="{697E9CF7-A7D3-4F57-906B-57AD6407A81E}" destId="{9B182DD6-EC84-4F8C-B10D-0EF42A912FAB}" srcOrd="0" destOrd="0" parTransId="{3F4FBBE1-6314-4EE1-8391-296CA0A32EF5}" sibTransId="{3F234586-5B4A-4599-BE44-117D6D63318F}"/>
    <dgm:cxn modelId="{79F0278D-73F1-444D-890E-428679396432}" type="presOf" srcId="{EA64B9F0-A2EA-48AB-8A6C-2698BE26AA20}" destId="{8CE24537-C4EB-471D-81F1-7B79A431B686}" srcOrd="1" destOrd="0" presId="urn:microsoft.com/office/officeart/2005/8/layout/hierarchy2"/>
    <dgm:cxn modelId="{66B121A0-CAF2-42AC-8039-55D6357F6216}" srcId="{9B182DD6-EC84-4F8C-B10D-0EF42A912FAB}" destId="{A71CA68E-C21B-4642-B323-0215B480E018}" srcOrd="2" destOrd="0" parTransId="{D836356C-56D6-415E-8AF0-EA6C97E476AF}" sibTransId="{832C5F19-01DB-44E1-9F4E-4C4AD271B49E}"/>
    <dgm:cxn modelId="{FA2C51B1-7F49-431F-88E7-5816D8BC4AD0}" type="presOf" srcId="{9B182DD6-EC84-4F8C-B10D-0EF42A912FAB}" destId="{70B6F439-63C3-47ED-81F5-8ACC677EBF14}" srcOrd="0" destOrd="0" presId="urn:microsoft.com/office/officeart/2005/8/layout/hierarchy2"/>
    <dgm:cxn modelId="{73EFA9BF-EA20-4340-84CE-8F99D25D3139}" type="presOf" srcId="{D836356C-56D6-415E-8AF0-EA6C97E476AF}" destId="{5474F90A-7197-4AC4-9E7B-67BCC18DE3F5}" srcOrd="0" destOrd="0" presId="urn:microsoft.com/office/officeart/2005/8/layout/hierarchy2"/>
    <dgm:cxn modelId="{09077EC9-295B-4F9D-8529-4A39638775EA}" type="presOf" srcId="{1145E08B-D14B-4B60-AED9-BFEAF2D34036}" destId="{13ECD9F9-B83C-411E-94B8-044FE8D1E6B7}" srcOrd="0" destOrd="0" presId="urn:microsoft.com/office/officeart/2005/8/layout/hierarchy2"/>
    <dgm:cxn modelId="{AED623D8-0A33-4AC5-A7EF-2CFF50217FE6}" type="presOf" srcId="{519F9689-4966-4408-97B8-422BA186C00C}" destId="{24854042-70D7-4580-8DAB-8D393353404E}" srcOrd="0" destOrd="0" presId="urn:microsoft.com/office/officeart/2005/8/layout/hierarchy2"/>
    <dgm:cxn modelId="{ADB69BD9-A1D3-45BF-B9F6-A137846421AB}" type="presOf" srcId="{75BF0D19-8407-4487-971B-F04883E43A19}" destId="{B4CECA23-AFE5-48EF-B463-574174A6C7B9}" srcOrd="0" destOrd="0" presId="urn:microsoft.com/office/officeart/2005/8/layout/hierarchy2"/>
    <dgm:cxn modelId="{5F8654DC-7650-480A-A118-0957A5735AB4}" srcId="{9B182DD6-EC84-4F8C-B10D-0EF42A912FAB}" destId="{44AF31DF-E89F-4015-86BC-9D8586F5F95B}" srcOrd="1" destOrd="0" parTransId="{B9070D94-9019-42FC-8A97-7628F6C86197}" sibTransId="{E00691A9-1CE3-49D1-A872-46B5DD49E287}"/>
    <dgm:cxn modelId="{AABA55ED-72F3-4E04-972C-10CB740A17F1}" srcId="{9B182DD6-EC84-4F8C-B10D-0EF42A912FAB}" destId="{DA7E7B10-7630-4D8E-9CE0-F1C16FDDBCFC}" srcOrd="4" destOrd="0" parTransId="{EA64B9F0-A2EA-48AB-8A6C-2698BE26AA20}" sibTransId="{3FD9C840-5416-4566-83F4-9001269E1FDF}"/>
    <dgm:cxn modelId="{F06B20FF-713B-4155-BEBC-03889F5E2C9E}" type="presOf" srcId="{75BF0D19-8407-4487-971B-F04883E43A19}" destId="{E0581670-3134-4850-8142-D286C1FC0087}" srcOrd="1" destOrd="0" presId="urn:microsoft.com/office/officeart/2005/8/layout/hierarchy2"/>
    <dgm:cxn modelId="{9E573808-97AF-44C8-BDED-AA7256B9CB6E}" type="presParOf" srcId="{F80A144E-EC75-4C61-AE30-233AA48B0266}" destId="{BDBA86B1-29E4-4F63-B13C-3DF3BC6AA036}" srcOrd="0" destOrd="0" presId="urn:microsoft.com/office/officeart/2005/8/layout/hierarchy2"/>
    <dgm:cxn modelId="{8E3BE365-2E01-4BE9-A744-41F711EAE70F}" type="presParOf" srcId="{BDBA86B1-29E4-4F63-B13C-3DF3BC6AA036}" destId="{70B6F439-63C3-47ED-81F5-8ACC677EBF14}" srcOrd="0" destOrd="0" presId="urn:microsoft.com/office/officeart/2005/8/layout/hierarchy2"/>
    <dgm:cxn modelId="{D058A1A5-8F9C-4F65-80CF-76AF1F8A7EB7}" type="presParOf" srcId="{BDBA86B1-29E4-4F63-B13C-3DF3BC6AA036}" destId="{19A93B90-817D-49B7-A80F-6C233272E78D}" srcOrd="1" destOrd="0" presId="urn:microsoft.com/office/officeart/2005/8/layout/hierarchy2"/>
    <dgm:cxn modelId="{CCF88123-C232-41D9-9440-4F565B5467AB}" type="presParOf" srcId="{19A93B90-817D-49B7-A80F-6C233272E78D}" destId="{B4CECA23-AFE5-48EF-B463-574174A6C7B9}" srcOrd="0" destOrd="0" presId="urn:microsoft.com/office/officeart/2005/8/layout/hierarchy2"/>
    <dgm:cxn modelId="{00B60D0C-C5FA-438D-A765-3B15B5BDB45A}" type="presParOf" srcId="{B4CECA23-AFE5-48EF-B463-574174A6C7B9}" destId="{E0581670-3134-4850-8142-D286C1FC0087}" srcOrd="0" destOrd="0" presId="urn:microsoft.com/office/officeart/2005/8/layout/hierarchy2"/>
    <dgm:cxn modelId="{A63D2446-5428-4181-B2DA-013173CB05E4}" type="presParOf" srcId="{19A93B90-817D-49B7-A80F-6C233272E78D}" destId="{D74A0BE4-EC60-42AD-96B6-7D2E45E0B552}" srcOrd="1" destOrd="0" presId="urn:microsoft.com/office/officeart/2005/8/layout/hierarchy2"/>
    <dgm:cxn modelId="{24C57622-6017-4AAE-AD18-984E27950940}" type="presParOf" srcId="{D74A0BE4-EC60-42AD-96B6-7D2E45E0B552}" destId="{28F7DA27-D434-4AFD-BE03-F47A060C03DA}" srcOrd="0" destOrd="0" presId="urn:microsoft.com/office/officeart/2005/8/layout/hierarchy2"/>
    <dgm:cxn modelId="{CBFD59C1-153C-41C0-8FA9-6B35E54257DB}" type="presParOf" srcId="{D74A0BE4-EC60-42AD-96B6-7D2E45E0B552}" destId="{4BEADC40-A9C1-4D5A-9375-5B2F83FB3393}" srcOrd="1" destOrd="0" presId="urn:microsoft.com/office/officeart/2005/8/layout/hierarchy2"/>
    <dgm:cxn modelId="{A205D7BC-A45E-4368-834D-F0A3F3D76A1C}" type="presParOf" srcId="{19A93B90-817D-49B7-A80F-6C233272E78D}" destId="{22B9AF06-893F-4AD2-90DA-8E825A5BEC1E}" srcOrd="2" destOrd="0" presId="urn:microsoft.com/office/officeart/2005/8/layout/hierarchy2"/>
    <dgm:cxn modelId="{5707ECC9-FC04-4BEB-A6D6-772DF665E845}" type="presParOf" srcId="{22B9AF06-893F-4AD2-90DA-8E825A5BEC1E}" destId="{FFE02823-8C9E-4680-BB52-DE49F6EBB070}" srcOrd="0" destOrd="0" presId="urn:microsoft.com/office/officeart/2005/8/layout/hierarchy2"/>
    <dgm:cxn modelId="{B2A6CFDD-5293-4FCB-A9CC-1D67CE5EBAA5}" type="presParOf" srcId="{19A93B90-817D-49B7-A80F-6C233272E78D}" destId="{DCE736E4-61CB-4D03-B914-14B68F803DEC}" srcOrd="3" destOrd="0" presId="urn:microsoft.com/office/officeart/2005/8/layout/hierarchy2"/>
    <dgm:cxn modelId="{3998509D-4A4B-4678-8DE9-166FC7713512}" type="presParOf" srcId="{DCE736E4-61CB-4D03-B914-14B68F803DEC}" destId="{A14B9DC7-A33D-41D9-A42F-AAE2DE25BF68}" srcOrd="0" destOrd="0" presId="urn:microsoft.com/office/officeart/2005/8/layout/hierarchy2"/>
    <dgm:cxn modelId="{74265981-B787-408B-B5FD-798263AECC65}" type="presParOf" srcId="{DCE736E4-61CB-4D03-B914-14B68F803DEC}" destId="{F8C5A4AD-D800-443F-9A91-45A3B3D25704}" srcOrd="1" destOrd="0" presId="urn:microsoft.com/office/officeart/2005/8/layout/hierarchy2"/>
    <dgm:cxn modelId="{91AE8F4F-D696-412A-A0EC-51616C623168}" type="presParOf" srcId="{19A93B90-817D-49B7-A80F-6C233272E78D}" destId="{5474F90A-7197-4AC4-9E7B-67BCC18DE3F5}" srcOrd="4" destOrd="0" presId="urn:microsoft.com/office/officeart/2005/8/layout/hierarchy2"/>
    <dgm:cxn modelId="{98CE241B-A193-4C9E-B679-763B21EB771F}" type="presParOf" srcId="{5474F90A-7197-4AC4-9E7B-67BCC18DE3F5}" destId="{E4BC7078-5C50-4CF9-86B8-36A58DC92EA2}" srcOrd="0" destOrd="0" presId="urn:microsoft.com/office/officeart/2005/8/layout/hierarchy2"/>
    <dgm:cxn modelId="{AF1F221F-D4E2-47A9-8409-C98EE8694135}" type="presParOf" srcId="{19A93B90-817D-49B7-A80F-6C233272E78D}" destId="{EAE1C4EC-10BE-4335-B562-FC7221C6C9AB}" srcOrd="5" destOrd="0" presId="urn:microsoft.com/office/officeart/2005/8/layout/hierarchy2"/>
    <dgm:cxn modelId="{595537B5-3B44-4FA9-9B62-1D98B5751EF2}" type="presParOf" srcId="{EAE1C4EC-10BE-4335-B562-FC7221C6C9AB}" destId="{DED71FE3-612D-40D6-8AC7-0C24188E82A0}" srcOrd="0" destOrd="0" presId="urn:microsoft.com/office/officeart/2005/8/layout/hierarchy2"/>
    <dgm:cxn modelId="{73596153-3762-41BE-89CA-5D3CA8938A8C}" type="presParOf" srcId="{EAE1C4EC-10BE-4335-B562-FC7221C6C9AB}" destId="{AF1E0CE1-58DF-43B9-AC1F-FED1D6E16FCF}" srcOrd="1" destOrd="0" presId="urn:microsoft.com/office/officeart/2005/8/layout/hierarchy2"/>
    <dgm:cxn modelId="{3978870C-C8F8-404D-B7B9-8E5DD9CD7FC3}" type="presParOf" srcId="{19A93B90-817D-49B7-A80F-6C233272E78D}" destId="{F933B64F-5C66-49E0-B537-E13B029DDB31}" srcOrd="6" destOrd="0" presId="urn:microsoft.com/office/officeart/2005/8/layout/hierarchy2"/>
    <dgm:cxn modelId="{87A415EA-11C3-4C9F-BA84-F80DB3114453}" type="presParOf" srcId="{F933B64F-5C66-49E0-B537-E13B029DDB31}" destId="{E87343BD-BE7E-4A5E-B244-6156B7002C36}" srcOrd="0" destOrd="0" presId="urn:microsoft.com/office/officeart/2005/8/layout/hierarchy2"/>
    <dgm:cxn modelId="{96D37E78-3283-4AB9-B1E6-5D7FBFCEB579}" type="presParOf" srcId="{19A93B90-817D-49B7-A80F-6C233272E78D}" destId="{6FCA4DA3-E33D-4192-B869-800A63665F34}" srcOrd="7" destOrd="0" presId="urn:microsoft.com/office/officeart/2005/8/layout/hierarchy2"/>
    <dgm:cxn modelId="{39AFD2C0-74DA-4B8A-A643-326132BEFA7C}" type="presParOf" srcId="{6FCA4DA3-E33D-4192-B869-800A63665F34}" destId="{DB2EA581-2C52-4B78-BC05-E1F604D66B64}" srcOrd="0" destOrd="0" presId="urn:microsoft.com/office/officeart/2005/8/layout/hierarchy2"/>
    <dgm:cxn modelId="{C5F332E2-C911-4D99-B930-81A647306BFA}" type="presParOf" srcId="{6FCA4DA3-E33D-4192-B869-800A63665F34}" destId="{79F0F0D5-85B5-42D3-88C2-585E3DBF1A56}" srcOrd="1" destOrd="0" presId="urn:microsoft.com/office/officeart/2005/8/layout/hierarchy2"/>
    <dgm:cxn modelId="{16B271D3-B0E1-4EFA-8EC0-21B59398A94D}" type="presParOf" srcId="{19A93B90-817D-49B7-A80F-6C233272E78D}" destId="{674DDAA0-81EE-4A5C-8831-5F93C07D5494}" srcOrd="8" destOrd="0" presId="urn:microsoft.com/office/officeart/2005/8/layout/hierarchy2"/>
    <dgm:cxn modelId="{447BD29E-7DC6-4663-9682-BC5AF32528F5}" type="presParOf" srcId="{674DDAA0-81EE-4A5C-8831-5F93C07D5494}" destId="{8CE24537-C4EB-471D-81F1-7B79A431B686}" srcOrd="0" destOrd="0" presId="urn:microsoft.com/office/officeart/2005/8/layout/hierarchy2"/>
    <dgm:cxn modelId="{65F2A321-6B69-47EA-87E7-C63CB449783A}" type="presParOf" srcId="{19A93B90-817D-49B7-A80F-6C233272E78D}" destId="{A31AD64F-BCF6-456B-B00B-873EFD33AE23}" srcOrd="9" destOrd="0" presId="urn:microsoft.com/office/officeart/2005/8/layout/hierarchy2"/>
    <dgm:cxn modelId="{EB657E8C-2B50-4095-9560-35F38797ED7C}" type="presParOf" srcId="{A31AD64F-BCF6-456B-B00B-873EFD33AE23}" destId="{30B68009-CD83-4923-A1B8-15C15F712878}" srcOrd="0" destOrd="0" presId="urn:microsoft.com/office/officeart/2005/8/layout/hierarchy2"/>
    <dgm:cxn modelId="{9DF34A61-697B-4E64-A5D2-2611F3DA976C}" type="presParOf" srcId="{A31AD64F-BCF6-456B-B00B-873EFD33AE23}" destId="{CC523B5C-FCFF-49EB-A8DC-1F400B3A46FD}" srcOrd="1" destOrd="0" presId="urn:microsoft.com/office/officeart/2005/8/layout/hierarchy2"/>
    <dgm:cxn modelId="{64C105C3-20A4-4D54-A5FA-D21EE76D6477}" type="presParOf" srcId="{CC523B5C-FCFF-49EB-A8DC-1F400B3A46FD}" destId="{24854042-70D7-4580-8DAB-8D393353404E}" srcOrd="0" destOrd="0" presId="urn:microsoft.com/office/officeart/2005/8/layout/hierarchy2"/>
    <dgm:cxn modelId="{129B6234-2E42-4976-9B46-4C4699ED2B6C}" type="presParOf" srcId="{24854042-70D7-4580-8DAB-8D393353404E}" destId="{BC786FE8-46D0-437C-AE9F-FD94438812C6}" srcOrd="0" destOrd="0" presId="urn:microsoft.com/office/officeart/2005/8/layout/hierarchy2"/>
    <dgm:cxn modelId="{5D506021-D7AC-47AF-819D-39C5436AC835}" type="presParOf" srcId="{CC523B5C-FCFF-49EB-A8DC-1F400B3A46FD}" destId="{814073BE-C560-41C2-947C-320DD4E86541}" srcOrd="1" destOrd="0" presId="urn:microsoft.com/office/officeart/2005/8/layout/hierarchy2"/>
    <dgm:cxn modelId="{AFC67805-A234-4368-A944-C4BAFC84DE71}" type="presParOf" srcId="{814073BE-C560-41C2-947C-320DD4E86541}" destId="{13ECD9F9-B83C-411E-94B8-044FE8D1E6B7}" srcOrd="0" destOrd="0" presId="urn:microsoft.com/office/officeart/2005/8/layout/hierarchy2"/>
    <dgm:cxn modelId="{09F88E11-CD0A-47B4-A550-04113760AE37}" type="presParOf" srcId="{814073BE-C560-41C2-947C-320DD4E86541}" destId="{6B55C196-666C-4662-8C57-684CA51AF0C7}"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F439-63C3-47ED-81F5-8ACC677EBF14}">
      <dsp:nvSpPr>
        <dsp:cNvPr id="0" name=""/>
        <dsp:cNvSpPr/>
      </dsp:nvSpPr>
      <dsp:spPr>
        <a:xfrm>
          <a:off x="673" y="1491740"/>
          <a:ext cx="851267" cy="4256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数据位置</a:t>
          </a:r>
        </a:p>
      </dsp:txBody>
      <dsp:txXfrm>
        <a:off x="13139" y="1504206"/>
        <a:ext cx="826335" cy="400701"/>
      </dsp:txXfrm>
    </dsp:sp>
    <dsp:sp modelId="{B4CECA23-AFE5-48EF-B463-574174A6C7B9}">
      <dsp:nvSpPr>
        <dsp:cNvPr id="0" name=""/>
        <dsp:cNvSpPr/>
      </dsp:nvSpPr>
      <dsp:spPr>
        <a:xfrm rot="18800650">
          <a:off x="671624" y="1259886"/>
          <a:ext cx="1149896" cy="53085"/>
        </a:xfrm>
        <a:custGeom>
          <a:avLst/>
          <a:gdLst/>
          <a:ahLst/>
          <a:cxnLst/>
          <a:rect l="0" t="0" r="0" b="0"/>
          <a:pathLst>
            <a:path>
              <a:moveTo>
                <a:pt x="0" y="26542"/>
              </a:moveTo>
              <a:lnTo>
                <a:pt x="1149896" y="265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17825" y="1257682"/>
        <a:ext cx="57494" cy="57494"/>
      </dsp:txXfrm>
    </dsp:sp>
    <dsp:sp modelId="{28F7DA27-D434-4AFD-BE03-F47A060C03DA}">
      <dsp:nvSpPr>
        <dsp:cNvPr id="0" name=""/>
        <dsp:cNvSpPr/>
      </dsp:nvSpPr>
      <dsp:spPr>
        <a:xfrm>
          <a:off x="1641205" y="668376"/>
          <a:ext cx="799702" cy="3998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平均数</a:t>
          </a:r>
        </a:p>
      </dsp:txBody>
      <dsp:txXfrm>
        <a:off x="1652916" y="680087"/>
        <a:ext cx="776280" cy="376429"/>
      </dsp:txXfrm>
    </dsp:sp>
    <dsp:sp modelId="{22B9AF06-893F-4AD2-90DA-8E825A5BEC1E}">
      <dsp:nvSpPr>
        <dsp:cNvPr id="0" name=""/>
        <dsp:cNvSpPr/>
      </dsp:nvSpPr>
      <dsp:spPr>
        <a:xfrm rot="20492532">
          <a:off x="830538" y="1546295"/>
          <a:ext cx="832069" cy="53085"/>
        </a:xfrm>
        <a:custGeom>
          <a:avLst/>
          <a:gdLst/>
          <a:ahLst/>
          <a:cxnLst/>
          <a:rect l="0" t="0" r="0" b="0"/>
          <a:pathLst>
            <a:path>
              <a:moveTo>
                <a:pt x="0" y="26542"/>
              </a:moveTo>
              <a:lnTo>
                <a:pt x="832069" y="265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25771" y="1552036"/>
        <a:ext cx="41603" cy="41603"/>
      </dsp:txXfrm>
    </dsp:sp>
    <dsp:sp modelId="{A14B9DC7-A33D-41D9-A42F-AAE2DE25BF68}">
      <dsp:nvSpPr>
        <dsp:cNvPr id="0" name=""/>
        <dsp:cNvSpPr/>
      </dsp:nvSpPr>
      <dsp:spPr>
        <a:xfrm>
          <a:off x="1641205" y="1234781"/>
          <a:ext cx="825351" cy="4126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中位数</a:t>
          </a:r>
        </a:p>
      </dsp:txBody>
      <dsp:txXfrm>
        <a:off x="1653292" y="1246868"/>
        <a:ext cx="801177" cy="388501"/>
      </dsp:txXfrm>
    </dsp:sp>
    <dsp:sp modelId="{5474F90A-7197-4AC4-9E7B-67BCC18DE3F5}">
      <dsp:nvSpPr>
        <dsp:cNvPr id="0" name=""/>
        <dsp:cNvSpPr/>
      </dsp:nvSpPr>
      <dsp:spPr>
        <a:xfrm rot="1211144">
          <a:off x="826115" y="1823099"/>
          <a:ext cx="840914" cy="53085"/>
        </a:xfrm>
        <a:custGeom>
          <a:avLst/>
          <a:gdLst/>
          <a:ahLst/>
          <a:cxnLst/>
          <a:rect l="0" t="0" r="0" b="0"/>
          <a:pathLst>
            <a:path>
              <a:moveTo>
                <a:pt x="0" y="26542"/>
              </a:moveTo>
              <a:lnTo>
                <a:pt x="840914" y="265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25550" y="1828619"/>
        <a:ext cx="42045" cy="42045"/>
      </dsp:txXfrm>
    </dsp:sp>
    <dsp:sp modelId="{DED71FE3-612D-40D6-8AC7-0C24188E82A0}">
      <dsp:nvSpPr>
        <dsp:cNvPr id="0" name=""/>
        <dsp:cNvSpPr/>
      </dsp:nvSpPr>
      <dsp:spPr>
        <a:xfrm>
          <a:off x="1641205" y="1814011"/>
          <a:ext cx="722865" cy="3614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众数</a:t>
          </a:r>
        </a:p>
      </dsp:txBody>
      <dsp:txXfrm>
        <a:off x="1651791" y="1824597"/>
        <a:ext cx="701693" cy="340260"/>
      </dsp:txXfrm>
    </dsp:sp>
    <dsp:sp modelId="{F933B64F-5C66-49E0-B537-E13B029DDB31}">
      <dsp:nvSpPr>
        <dsp:cNvPr id="0" name=""/>
        <dsp:cNvSpPr/>
      </dsp:nvSpPr>
      <dsp:spPr>
        <a:xfrm rot="2800489">
          <a:off x="671422" y="2096419"/>
          <a:ext cx="1150300" cy="53085"/>
        </a:xfrm>
        <a:custGeom>
          <a:avLst/>
          <a:gdLst/>
          <a:ahLst/>
          <a:cxnLst/>
          <a:rect l="0" t="0" r="0" b="0"/>
          <a:pathLst>
            <a:path>
              <a:moveTo>
                <a:pt x="0" y="26542"/>
              </a:moveTo>
              <a:lnTo>
                <a:pt x="1150300" y="265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17815" y="2094205"/>
        <a:ext cx="57515" cy="57515"/>
      </dsp:txXfrm>
    </dsp:sp>
    <dsp:sp modelId="{DB2EA581-2C52-4B78-BC05-E1F604D66B64}">
      <dsp:nvSpPr>
        <dsp:cNvPr id="0" name=""/>
        <dsp:cNvSpPr/>
      </dsp:nvSpPr>
      <dsp:spPr>
        <a:xfrm>
          <a:off x="1641205" y="2341997"/>
          <a:ext cx="797481" cy="3987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百分位数</a:t>
          </a:r>
        </a:p>
      </dsp:txBody>
      <dsp:txXfrm>
        <a:off x="1652884" y="2353676"/>
        <a:ext cx="774123" cy="375382"/>
      </dsp:txXfrm>
    </dsp:sp>
    <dsp:sp modelId="{3B9F8F73-D614-46DA-90B8-CABB0306EA67}">
      <dsp:nvSpPr>
        <dsp:cNvPr id="0" name=""/>
        <dsp:cNvSpPr/>
      </dsp:nvSpPr>
      <dsp:spPr>
        <a:xfrm>
          <a:off x="2438687" y="2514825"/>
          <a:ext cx="377832" cy="53085"/>
        </a:xfrm>
        <a:custGeom>
          <a:avLst/>
          <a:gdLst/>
          <a:ahLst/>
          <a:cxnLst/>
          <a:rect l="0" t="0" r="0" b="0"/>
          <a:pathLst>
            <a:path>
              <a:moveTo>
                <a:pt x="0" y="26542"/>
              </a:moveTo>
              <a:lnTo>
                <a:pt x="377832" y="26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618157" y="2531922"/>
        <a:ext cx="18891" cy="18891"/>
      </dsp:txXfrm>
    </dsp:sp>
    <dsp:sp modelId="{E1AAFF12-9B5C-46DB-B7B6-7FC9EE19AA9C}">
      <dsp:nvSpPr>
        <dsp:cNvPr id="0" name=""/>
        <dsp:cNvSpPr/>
      </dsp:nvSpPr>
      <dsp:spPr>
        <a:xfrm>
          <a:off x="2816520" y="1986188"/>
          <a:ext cx="2220716" cy="11103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第ｎ百分分位数即为使得至少（</a:t>
          </a:r>
          <a:r>
            <a:rPr lang="en-US" altLang="en-US" sz="1300" kern="1200" dirty="0"/>
            <a:t>100-n</a:t>
          </a:r>
          <a:r>
            <a:rPr lang="zh-CN" altLang="en-US" sz="1300" kern="1200" dirty="0"/>
            <a:t>）</a:t>
          </a:r>
          <a:r>
            <a:rPr lang="en-US" altLang="en-US" sz="1300" kern="1200" dirty="0"/>
            <a:t>%</a:t>
          </a:r>
          <a:r>
            <a:rPr lang="zh-CN" altLang="en-US" sz="1300" kern="1200" dirty="0"/>
            <a:t>的观测值大于等于该数、至少ｎ％的观测值小于等于该数的一个数值</a:t>
          </a:r>
        </a:p>
      </dsp:txBody>
      <dsp:txXfrm>
        <a:off x="2849041" y="2018709"/>
        <a:ext cx="2155674" cy="1045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F439-63C3-47ED-81F5-8ACC677EBF14}">
      <dsp:nvSpPr>
        <dsp:cNvPr id="0" name=""/>
        <dsp:cNvSpPr/>
      </dsp:nvSpPr>
      <dsp:spPr>
        <a:xfrm>
          <a:off x="1175" y="1555450"/>
          <a:ext cx="839309" cy="4196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数据离散度</a:t>
          </a:r>
        </a:p>
      </dsp:txBody>
      <dsp:txXfrm>
        <a:off x="13466" y="1567741"/>
        <a:ext cx="814727" cy="395072"/>
      </dsp:txXfrm>
    </dsp:sp>
    <dsp:sp modelId="{B4CECA23-AFE5-48EF-B463-574174A6C7B9}">
      <dsp:nvSpPr>
        <dsp:cNvPr id="0" name=""/>
        <dsp:cNvSpPr/>
      </dsp:nvSpPr>
      <dsp:spPr>
        <a:xfrm rot="18398948">
          <a:off x="527848" y="1106923"/>
          <a:ext cx="1551217" cy="72158"/>
        </a:xfrm>
        <a:custGeom>
          <a:avLst/>
          <a:gdLst/>
          <a:ahLst/>
          <a:cxnLst/>
          <a:rect l="0" t="0" r="0" b="0"/>
          <a:pathLst>
            <a:path>
              <a:moveTo>
                <a:pt x="0" y="36079"/>
              </a:moveTo>
              <a:lnTo>
                <a:pt x="1551217" y="360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64676" y="1104221"/>
        <a:ext cx="77560" cy="77560"/>
      </dsp:txXfrm>
    </dsp:sp>
    <dsp:sp modelId="{28F7DA27-D434-4AFD-BE03-F47A060C03DA}">
      <dsp:nvSpPr>
        <dsp:cNvPr id="0" name=""/>
        <dsp:cNvSpPr/>
      </dsp:nvSpPr>
      <dsp:spPr>
        <a:xfrm>
          <a:off x="1766428" y="360614"/>
          <a:ext cx="640447" cy="3202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极差</a:t>
          </a:r>
        </a:p>
      </dsp:txBody>
      <dsp:txXfrm>
        <a:off x="1775807" y="369993"/>
        <a:ext cx="621689" cy="301465"/>
      </dsp:txXfrm>
    </dsp:sp>
    <dsp:sp modelId="{22B9AF06-893F-4AD2-90DA-8E825A5BEC1E}">
      <dsp:nvSpPr>
        <dsp:cNvPr id="0" name=""/>
        <dsp:cNvSpPr/>
      </dsp:nvSpPr>
      <dsp:spPr>
        <a:xfrm rot="19483110">
          <a:off x="736315" y="1401621"/>
          <a:ext cx="1134282" cy="72158"/>
        </a:xfrm>
        <a:custGeom>
          <a:avLst/>
          <a:gdLst/>
          <a:ahLst/>
          <a:cxnLst/>
          <a:rect l="0" t="0" r="0" b="0"/>
          <a:pathLst>
            <a:path>
              <a:moveTo>
                <a:pt x="0" y="36079"/>
              </a:moveTo>
              <a:lnTo>
                <a:pt x="1134282" y="360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75099" y="1409343"/>
        <a:ext cx="56714" cy="56714"/>
      </dsp:txXfrm>
    </dsp:sp>
    <dsp:sp modelId="{A14B9DC7-A33D-41D9-A42F-AAE2DE25BF68}">
      <dsp:nvSpPr>
        <dsp:cNvPr id="0" name=""/>
        <dsp:cNvSpPr/>
      </dsp:nvSpPr>
      <dsp:spPr>
        <a:xfrm>
          <a:off x="1766428" y="907230"/>
          <a:ext cx="1016016" cy="4057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平均绝对偏差</a:t>
          </a:r>
        </a:p>
      </dsp:txBody>
      <dsp:txXfrm>
        <a:off x="1778313" y="919115"/>
        <a:ext cx="992246" cy="382014"/>
      </dsp:txXfrm>
    </dsp:sp>
    <dsp:sp modelId="{5474F90A-7197-4AC4-9E7B-67BCC18DE3F5}">
      <dsp:nvSpPr>
        <dsp:cNvPr id="0" name=""/>
        <dsp:cNvSpPr/>
      </dsp:nvSpPr>
      <dsp:spPr>
        <a:xfrm rot="21421549">
          <a:off x="839861" y="1705144"/>
          <a:ext cx="927191" cy="72158"/>
        </a:xfrm>
        <a:custGeom>
          <a:avLst/>
          <a:gdLst/>
          <a:ahLst/>
          <a:cxnLst/>
          <a:rect l="0" t="0" r="0" b="0"/>
          <a:pathLst>
            <a:path>
              <a:moveTo>
                <a:pt x="0" y="36079"/>
              </a:moveTo>
              <a:lnTo>
                <a:pt x="927191" y="360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80277" y="1718043"/>
        <a:ext cx="46359" cy="46359"/>
      </dsp:txXfrm>
    </dsp:sp>
    <dsp:sp modelId="{DED71FE3-612D-40D6-8AC7-0C24188E82A0}">
      <dsp:nvSpPr>
        <dsp:cNvPr id="0" name=""/>
        <dsp:cNvSpPr/>
      </dsp:nvSpPr>
      <dsp:spPr>
        <a:xfrm>
          <a:off x="1766428" y="1539406"/>
          <a:ext cx="711051" cy="3555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方差</a:t>
          </a:r>
        </a:p>
      </dsp:txBody>
      <dsp:txXfrm>
        <a:off x="1776841" y="1549819"/>
        <a:ext cx="690225" cy="334699"/>
      </dsp:txXfrm>
    </dsp:sp>
    <dsp:sp modelId="{F933B64F-5C66-49E0-B537-E13B029DDB31}">
      <dsp:nvSpPr>
        <dsp:cNvPr id="0" name=""/>
        <dsp:cNvSpPr/>
      </dsp:nvSpPr>
      <dsp:spPr>
        <a:xfrm rot="1881051">
          <a:off x="761334" y="2011252"/>
          <a:ext cx="1084244" cy="72158"/>
        </a:xfrm>
        <a:custGeom>
          <a:avLst/>
          <a:gdLst/>
          <a:ahLst/>
          <a:cxnLst/>
          <a:rect l="0" t="0" r="0" b="0"/>
          <a:pathLst>
            <a:path>
              <a:moveTo>
                <a:pt x="0" y="36079"/>
              </a:moveTo>
              <a:lnTo>
                <a:pt x="1084244" y="360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76350" y="2020225"/>
        <a:ext cx="54212" cy="54212"/>
      </dsp:txXfrm>
    </dsp:sp>
    <dsp:sp modelId="{DB2EA581-2C52-4B78-BC05-E1F604D66B64}">
      <dsp:nvSpPr>
        <dsp:cNvPr id="0" name=""/>
        <dsp:cNvSpPr/>
      </dsp:nvSpPr>
      <dsp:spPr>
        <a:xfrm>
          <a:off x="1766428" y="2121324"/>
          <a:ext cx="832246" cy="416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标准方差</a:t>
          </a:r>
        </a:p>
      </dsp:txBody>
      <dsp:txXfrm>
        <a:off x="1778616" y="2133512"/>
        <a:ext cx="807870" cy="391747"/>
      </dsp:txXfrm>
    </dsp:sp>
    <dsp:sp modelId="{674DDAA0-81EE-4A5C-8831-5F93C07D5494}">
      <dsp:nvSpPr>
        <dsp:cNvPr id="0" name=""/>
        <dsp:cNvSpPr/>
      </dsp:nvSpPr>
      <dsp:spPr>
        <a:xfrm rot="3142965">
          <a:off x="544964" y="2330004"/>
          <a:ext cx="1516984" cy="72158"/>
        </a:xfrm>
        <a:custGeom>
          <a:avLst/>
          <a:gdLst/>
          <a:ahLst/>
          <a:cxnLst/>
          <a:rect l="0" t="0" r="0" b="0"/>
          <a:pathLst>
            <a:path>
              <a:moveTo>
                <a:pt x="0" y="36079"/>
              </a:moveTo>
              <a:lnTo>
                <a:pt x="1516984" y="360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65532" y="2328159"/>
        <a:ext cx="75849" cy="75849"/>
      </dsp:txXfrm>
    </dsp:sp>
    <dsp:sp modelId="{30B68009-CD83-4923-A1B8-15C15F712878}">
      <dsp:nvSpPr>
        <dsp:cNvPr id="0" name=""/>
        <dsp:cNvSpPr/>
      </dsp:nvSpPr>
      <dsp:spPr>
        <a:xfrm>
          <a:off x="1766428" y="2763839"/>
          <a:ext cx="812233" cy="4061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离散系数</a:t>
          </a:r>
        </a:p>
      </dsp:txBody>
      <dsp:txXfrm>
        <a:off x="1778322" y="2775733"/>
        <a:ext cx="788445" cy="382313"/>
      </dsp:txXfrm>
    </dsp:sp>
    <dsp:sp modelId="{24854042-70D7-4580-8DAB-8D393353404E}">
      <dsp:nvSpPr>
        <dsp:cNvPr id="0" name=""/>
        <dsp:cNvSpPr/>
      </dsp:nvSpPr>
      <dsp:spPr>
        <a:xfrm>
          <a:off x="2578661" y="2930810"/>
          <a:ext cx="494198" cy="72158"/>
        </a:xfrm>
        <a:custGeom>
          <a:avLst/>
          <a:gdLst/>
          <a:ahLst/>
          <a:cxnLst/>
          <a:rect l="0" t="0" r="0" b="0"/>
          <a:pathLst>
            <a:path>
              <a:moveTo>
                <a:pt x="0" y="36079"/>
              </a:moveTo>
              <a:lnTo>
                <a:pt x="494198" y="360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13405" y="2954535"/>
        <a:ext cx="24709" cy="24709"/>
      </dsp:txXfrm>
    </dsp:sp>
    <dsp:sp modelId="{13ECD9F9-B83C-411E-94B8-044FE8D1E6B7}">
      <dsp:nvSpPr>
        <dsp:cNvPr id="0" name=""/>
        <dsp:cNvSpPr/>
      </dsp:nvSpPr>
      <dsp:spPr>
        <a:xfrm>
          <a:off x="3072859" y="2529470"/>
          <a:ext cx="1578645" cy="8748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比较不同样本数据的离散程度</a:t>
          </a:r>
          <a:endParaRPr lang="en-US" altLang="zh-CN" sz="1200" kern="1200" dirty="0"/>
        </a:p>
        <a:p>
          <a:pPr marL="0" lvl="0" indent="0" algn="ctr" defTabSz="533400">
            <a:lnSpc>
              <a:spcPct val="90000"/>
            </a:lnSpc>
            <a:spcBef>
              <a:spcPct val="0"/>
            </a:spcBef>
            <a:spcAft>
              <a:spcPct val="35000"/>
            </a:spcAft>
            <a:buNone/>
          </a:pPr>
          <a:r>
            <a:rPr lang="zh-CN" altLang="zh-CN" sz="1200" kern="1200" dirty="0"/>
            <a:t>标准差 </a:t>
          </a:r>
          <a:r>
            <a:rPr lang="en-US" altLang="zh-CN" sz="1200" kern="1200" dirty="0"/>
            <a:t>/ </a:t>
          </a:r>
          <a:r>
            <a:rPr lang="zh-CN" altLang="zh-CN" sz="1200" kern="1200" dirty="0"/>
            <a:t>平均数</a:t>
          </a:r>
          <a:endParaRPr lang="zh-CN" altLang="en-US" sz="1200" kern="1200" dirty="0"/>
        </a:p>
      </dsp:txBody>
      <dsp:txXfrm>
        <a:off x="3098482" y="2555093"/>
        <a:ext cx="1527399" cy="82359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image" Target="../media/image39.emf"/><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 Id="rId4"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2023/4/27</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fontAlgn="auto">
              <a:lnSpc>
                <a:spcPct val="120000"/>
              </a:lnSpc>
            </a:pPr>
            <a:endParaRPr lang="zh-CN" altLang="en-US" sz="2000">
              <a:latin typeface="仿宋_GB2312" panose="02010609030101010101" pitchFamily="49" charset="-122"/>
              <a:ea typeface="仿宋_GB2312" panose="02010609030101010101" pitchFamily="49" charset="-122"/>
              <a:cs typeface="仿宋_GB2312" panose="02010609030101010101" pitchFamily="49" charset="-122"/>
            </a:endParaRPr>
          </a:p>
        </p:txBody>
      </p:sp>
    </p:spTree>
    <p:extLst>
      <p:ext uri="{BB962C8B-B14F-4D97-AF65-F5344CB8AC3E}">
        <p14:creationId xmlns:p14="http://schemas.microsoft.com/office/powerpoint/2010/main" val="53056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fontAlgn="auto">
              <a:lnSpc>
                <a:spcPct val="120000"/>
              </a:lnSpc>
            </a:pPr>
            <a:endParaRPr lang="zh-CN" altLang="en-US" sz="2000">
              <a:latin typeface="仿宋_GB2312" panose="02010609030101010101" pitchFamily="49" charset="-122"/>
              <a:ea typeface="仿宋_GB2312" panose="02010609030101010101" pitchFamily="49" charset="-122"/>
              <a:cs typeface="仿宋_GB2312" panose="02010609030101010101" pitchFamily="49" charset="-122"/>
            </a:endParaRPr>
          </a:p>
        </p:txBody>
      </p:sp>
    </p:spTree>
    <p:extLst>
      <p:ext uri="{BB962C8B-B14F-4D97-AF65-F5344CB8AC3E}">
        <p14:creationId xmlns:p14="http://schemas.microsoft.com/office/powerpoint/2010/main" val="318023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293270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集团内部异常数据较少，没有办法看哪个数据是异常的</a:t>
            </a:r>
            <a:endParaRPr kumimoji="1" lang="en-US" altLang="zh-CN" dirty="0"/>
          </a:p>
          <a:p>
            <a:r>
              <a:rPr kumimoji="1" lang="en-US" altLang="zh-CN" dirty="0"/>
              <a:t>1w-10</a:t>
            </a:r>
            <a:r>
              <a:rPr kumimoji="1" lang="zh-CN" altLang="en-US" dirty="0"/>
              <a:t>条</a:t>
            </a:r>
            <a:endParaRPr kumimoji="1" lang="en-US" altLang="zh-CN" dirty="0"/>
          </a:p>
          <a:p>
            <a:r>
              <a:rPr kumimoji="1" lang="zh-CN" altLang="en-US" dirty="0"/>
              <a:t>无监督学习。</a:t>
            </a:r>
            <a:endParaRPr kumimoji="1" lang="en-US" altLang="zh-CN" dirty="0"/>
          </a:p>
          <a:p>
            <a:r>
              <a:rPr kumimoji="1" lang="zh-CN" altLang="en-US" dirty="0"/>
              <a:t>有效的异常；</a:t>
            </a:r>
            <a:endParaRPr kumimoji="1" lang="en-US" altLang="zh-CN" dirty="0"/>
          </a:p>
          <a:p>
            <a:r>
              <a:rPr kumimoji="1" lang="zh-CN" altLang="en-US" dirty="0"/>
              <a:t>模型的目的，非线性模型可刻画多参数关系，</a:t>
            </a:r>
            <a:endParaRPr kumimoji="1" lang="en-US" altLang="zh-CN" dirty="0"/>
          </a:p>
          <a:p>
            <a:r>
              <a:rPr kumimoji="1" lang="zh-CN" altLang="en-US" dirty="0"/>
              <a:t>目前深度学习部分</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2530115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2249843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135684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fontAlgn="auto">
              <a:lnSpc>
                <a:spcPct val="120000"/>
              </a:lnSpc>
            </a:pPr>
            <a:endParaRPr lang="zh-CN" altLang="en-US" sz="2000">
              <a:latin typeface="仿宋_GB2312" panose="02010609030101010101" pitchFamily="49" charset="-122"/>
              <a:ea typeface="仿宋_GB2312" panose="02010609030101010101" pitchFamily="49" charset="-122"/>
              <a:cs typeface="仿宋_GB2312" panose="02010609030101010101" pitchFamily="49" charset="-122"/>
            </a:endParaRPr>
          </a:p>
        </p:txBody>
      </p:sp>
    </p:spTree>
    <p:extLst>
      <p:ext uri="{BB962C8B-B14F-4D97-AF65-F5344CB8AC3E}">
        <p14:creationId xmlns:p14="http://schemas.microsoft.com/office/powerpoint/2010/main" val="556617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fontAlgn="auto">
              <a:lnSpc>
                <a:spcPct val="120000"/>
              </a:lnSpc>
            </a:pPr>
            <a:endParaRPr lang="zh-CN" altLang="en-US" sz="2000">
              <a:latin typeface="仿宋_GB2312" panose="02010609030101010101" pitchFamily="49" charset="-122"/>
              <a:ea typeface="仿宋_GB2312" panose="02010609030101010101" pitchFamily="49" charset="-122"/>
              <a:cs typeface="仿宋_GB2312" panose="02010609030101010101" pitchFamily="49" charset="-122"/>
            </a:endParaRPr>
          </a:p>
        </p:txBody>
      </p:sp>
    </p:spTree>
    <p:extLst>
      <p:ext uri="{BB962C8B-B14F-4D97-AF65-F5344CB8AC3E}">
        <p14:creationId xmlns:p14="http://schemas.microsoft.com/office/powerpoint/2010/main" val="3198214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fontAlgn="auto">
              <a:lnSpc>
                <a:spcPct val="120000"/>
              </a:lnSpc>
            </a:pPr>
            <a:endParaRPr lang="zh-CN" altLang="en-US" sz="2000">
              <a:latin typeface="仿宋_GB2312" panose="02010609030101010101" pitchFamily="49" charset="-122"/>
              <a:ea typeface="仿宋_GB2312" panose="02010609030101010101" pitchFamily="49" charset="-122"/>
              <a:cs typeface="仿宋_GB2312" panose="02010609030101010101" pitchFamily="49" charset="-122"/>
            </a:endParaRPr>
          </a:p>
        </p:txBody>
      </p:sp>
    </p:spTree>
    <p:extLst>
      <p:ext uri="{BB962C8B-B14F-4D97-AF65-F5344CB8AC3E}">
        <p14:creationId xmlns:p14="http://schemas.microsoft.com/office/powerpoint/2010/main" val="19895664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5460" y="6100445"/>
            <a:ext cx="2143760" cy="521335"/>
          </a:xfrm>
          <a:prstGeom prst="rect">
            <a:avLst/>
          </a:prstGeom>
        </p:spPr>
      </p:pic>
      <p:sp>
        <p:nvSpPr>
          <p:cNvPr id="9" name="内容占位符 12"/>
          <p:cNvSpPr>
            <a:spLocks noGrp="1"/>
          </p:cNvSpPr>
          <p:nvPr>
            <p:ph sz="quarter" idx="10" hasCustomPrompt="1"/>
          </p:nvPr>
        </p:nvSpPr>
        <p:spPr>
          <a:xfrm>
            <a:off x="469317" y="4024452"/>
            <a:ext cx="3201164" cy="522197"/>
          </a:xfrm>
          <a:prstGeom prst="rect">
            <a:avLst/>
          </a:prstGeom>
        </p:spPr>
        <p:txBody>
          <a:bodyPr/>
          <a:lstStyle>
            <a:lvl1pPr marL="0" indent="0">
              <a:buNone/>
              <a:defRPr sz="2000">
                <a:latin typeface="微软雅黑" panose="020B0503020204020204" charset="-122"/>
                <a:ea typeface="微软雅黑" panose="020B0503020204020204" charset="-122"/>
              </a:defRPr>
            </a:lvl1pPr>
          </a:lstStyle>
          <a:p>
            <a:pPr lvl="0"/>
            <a:r>
              <a:rPr lang="zh-CN" altLang="en-US" dirty="0"/>
              <a:t>副标题</a:t>
            </a:r>
          </a:p>
        </p:txBody>
      </p:sp>
      <p:sp>
        <p:nvSpPr>
          <p:cNvPr id="10" name="内容占位符 12"/>
          <p:cNvSpPr>
            <a:spLocks noGrp="1"/>
          </p:cNvSpPr>
          <p:nvPr>
            <p:ph sz="quarter" idx="11" hasCustomPrompt="1"/>
          </p:nvPr>
        </p:nvSpPr>
        <p:spPr>
          <a:xfrm>
            <a:off x="469317" y="5250750"/>
            <a:ext cx="3201164" cy="522197"/>
          </a:xfrm>
          <a:prstGeom prst="rect">
            <a:avLst/>
          </a:prstGeom>
        </p:spPr>
        <p:txBody>
          <a:bodyPr/>
          <a:lstStyle>
            <a:lvl1pPr marL="0" indent="0">
              <a:buNone/>
              <a:defRPr sz="1600">
                <a:latin typeface="微软雅黑" panose="020B0503020204020204" charset="-122"/>
                <a:ea typeface="微软雅黑" panose="020B0503020204020204" charset="-122"/>
              </a:defRPr>
            </a:lvl1pPr>
          </a:lstStyle>
          <a:p>
            <a:pPr lvl="0"/>
            <a:r>
              <a:rPr lang="zh-CN" altLang="en-US" dirty="0"/>
              <a:t>时间、人</a:t>
            </a:r>
          </a:p>
        </p:txBody>
      </p:sp>
      <p:pic>
        <p:nvPicPr>
          <p:cNvPr id="11" name="图片 10"/>
          <p:cNvPicPr>
            <a:picLocks noChangeAspect="1"/>
          </p:cNvPicPr>
          <p:nvPr userDrawn="1"/>
        </p:nvPicPr>
        <p:blipFill rotWithShape="1">
          <a:blip r:embed="rId3"/>
          <a:srcRect l="26081" r="17066"/>
          <a:stretch>
            <a:fillRect/>
          </a:stretch>
        </p:blipFill>
        <p:spPr>
          <a:xfrm>
            <a:off x="10190380" y="1289488"/>
            <a:ext cx="1463040" cy="1463040"/>
          </a:xfrm>
          <a:prstGeom prst="rect">
            <a:avLst/>
          </a:prstGeom>
        </p:spPr>
      </p:pic>
      <p:pic>
        <p:nvPicPr>
          <p:cNvPr id="12" name="图片 11"/>
          <p:cNvPicPr>
            <a:picLocks noChangeAspect="1"/>
          </p:cNvPicPr>
          <p:nvPr userDrawn="1"/>
        </p:nvPicPr>
        <p:blipFill rotWithShape="1">
          <a:blip r:embed="rId4" cstate="print">
            <a:extLst>
              <a:ext uri="{28A0092B-C50C-407E-A947-70E740481C1C}">
                <a14:useLocalDpi xmlns:a14="http://schemas.microsoft.com/office/drawing/2010/main" val="0"/>
              </a:ext>
            </a:extLst>
          </a:blip>
          <a:srcRect l="16553" r="16553"/>
          <a:stretch>
            <a:fillRect/>
          </a:stretch>
        </p:blipFill>
        <p:spPr>
          <a:xfrm>
            <a:off x="8655796" y="1289488"/>
            <a:ext cx="1463040" cy="1463040"/>
          </a:xfrm>
          <a:prstGeom prst="rect">
            <a:avLst/>
          </a:prstGeom>
        </p:spPr>
      </p:pic>
      <p:pic>
        <p:nvPicPr>
          <p:cNvPr id="13" name="图片 12"/>
          <p:cNvPicPr>
            <a:picLocks noChangeAspect="1"/>
          </p:cNvPicPr>
          <p:nvPr userDrawn="1"/>
        </p:nvPicPr>
        <p:blipFill rotWithShape="1">
          <a:blip r:embed="rId5">
            <a:extLst>
              <a:ext uri="{28A0092B-C50C-407E-A947-70E740481C1C}">
                <a14:useLocalDpi xmlns:a14="http://schemas.microsoft.com/office/drawing/2010/main" val="0"/>
              </a:ext>
            </a:extLst>
          </a:blip>
          <a:srcRect l="6967" r="6967"/>
          <a:stretch>
            <a:fillRect/>
          </a:stretch>
        </p:blipFill>
        <p:spPr>
          <a:xfrm>
            <a:off x="7121211" y="1289488"/>
            <a:ext cx="1463040" cy="1463040"/>
          </a:xfrm>
          <a:prstGeom prst="rect">
            <a:avLst/>
          </a:prstGeom>
        </p:spPr>
      </p:pic>
      <p:pic>
        <p:nvPicPr>
          <p:cNvPr id="14" name="图片 13"/>
          <p:cNvPicPr>
            <a:picLocks noChangeAspect="1"/>
          </p:cNvPicPr>
          <p:nvPr userDrawn="1"/>
        </p:nvPicPr>
        <p:blipFill rotWithShape="1">
          <a:blip r:embed="rId6" cstate="print">
            <a:extLst>
              <a:ext uri="{28A0092B-C50C-407E-A947-70E740481C1C}">
                <a14:useLocalDpi xmlns:a14="http://schemas.microsoft.com/office/drawing/2010/main" val="0"/>
              </a:ext>
            </a:extLst>
          </a:blip>
          <a:srcRect t="18332" b="12836"/>
          <a:stretch>
            <a:fillRect/>
          </a:stretch>
        </p:blipFill>
        <p:spPr>
          <a:xfrm>
            <a:off x="10190380" y="2822512"/>
            <a:ext cx="1463040" cy="1463040"/>
          </a:xfrm>
          <a:prstGeom prst="rect">
            <a:avLst/>
          </a:prstGeom>
        </p:spPr>
      </p:pic>
      <p:pic>
        <p:nvPicPr>
          <p:cNvPr id="15" name="图片 14"/>
          <p:cNvPicPr>
            <a:picLocks noChangeAspect="1"/>
          </p:cNvPicPr>
          <p:nvPr userDrawn="1"/>
        </p:nvPicPr>
        <p:blipFill rotWithShape="1">
          <a:blip r:embed="rId7">
            <a:extLst>
              <a:ext uri="{28A0092B-C50C-407E-A947-70E740481C1C}">
                <a14:useLocalDpi xmlns:a14="http://schemas.microsoft.com/office/drawing/2010/main" val="0"/>
              </a:ext>
            </a:extLst>
          </a:blip>
          <a:srcRect l="2521" r="27711"/>
          <a:stretch>
            <a:fillRect/>
          </a:stretch>
        </p:blipFill>
        <p:spPr>
          <a:xfrm>
            <a:off x="8655796" y="2822511"/>
            <a:ext cx="1463040" cy="1463040"/>
          </a:xfrm>
          <a:prstGeom prst="rect">
            <a:avLst/>
          </a:prstGeom>
        </p:spPr>
      </p:pic>
      <p:pic>
        <p:nvPicPr>
          <p:cNvPr id="16" name="图片 15"/>
          <p:cNvPicPr>
            <a:picLocks noChangeAspect="1"/>
          </p:cNvPicPr>
          <p:nvPr userDrawn="1"/>
        </p:nvPicPr>
        <p:blipFill rotWithShape="1">
          <a:blip r:embed="rId8" cstate="print">
            <a:extLst>
              <a:ext uri="{28A0092B-C50C-407E-A947-70E740481C1C}">
                <a14:useLocalDpi xmlns:a14="http://schemas.microsoft.com/office/drawing/2010/main" val="0"/>
              </a:ext>
            </a:extLst>
          </a:blip>
          <a:srcRect l="1498" t="15228" r="12973" b="10759"/>
          <a:stretch>
            <a:fillRect/>
          </a:stretch>
        </p:blipFill>
        <p:spPr>
          <a:xfrm>
            <a:off x="6257211" y="2822511"/>
            <a:ext cx="2327040" cy="1463040"/>
          </a:xfrm>
          <a:prstGeom prst="rect">
            <a:avLst/>
          </a:prstGeom>
        </p:spPr>
      </p:pic>
      <p:pic>
        <p:nvPicPr>
          <p:cNvPr id="17" name="图片 16"/>
          <p:cNvPicPr>
            <a:picLocks noChangeAspect="1"/>
          </p:cNvPicPr>
          <p:nvPr userDrawn="1"/>
        </p:nvPicPr>
        <p:blipFill rotWithShape="1">
          <a:blip r:embed="rId9">
            <a:extLst>
              <a:ext uri="{28A0092B-C50C-407E-A947-70E740481C1C}">
                <a14:useLocalDpi xmlns:a14="http://schemas.microsoft.com/office/drawing/2010/main" val="0"/>
              </a:ext>
            </a:extLst>
          </a:blip>
          <a:srcRect l="-344" t="1544" r="344" b="32434"/>
          <a:stretch>
            <a:fillRect/>
          </a:stretch>
        </p:blipFill>
        <p:spPr>
          <a:xfrm>
            <a:off x="5393211" y="4355534"/>
            <a:ext cx="3191040" cy="1463040"/>
          </a:xfrm>
          <a:prstGeom prst="rect">
            <a:avLst/>
          </a:prstGeom>
        </p:spPr>
      </p:pic>
      <p:pic>
        <p:nvPicPr>
          <p:cNvPr id="18" name="图片 17"/>
          <p:cNvPicPr>
            <a:picLocks noChangeAspect="1"/>
          </p:cNvPicPr>
          <p:nvPr userDrawn="1"/>
        </p:nvPicPr>
        <p:blipFill rotWithShape="1">
          <a:blip r:embed="rId10">
            <a:extLst>
              <a:ext uri="{28A0092B-C50C-407E-A947-70E740481C1C}">
                <a14:useLocalDpi xmlns:a14="http://schemas.microsoft.com/office/drawing/2010/main" val="0"/>
              </a:ext>
            </a:extLst>
          </a:blip>
          <a:srcRect l="13052" t="-510" r="40514" b="510"/>
          <a:stretch>
            <a:fillRect/>
          </a:stretch>
        </p:blipFill>
        <p:spPr>
          <a:xfrm>
            <a:off x="8655796" y="4355535"/>
            <a:ext cx="1463040" cy="1463040"/>
          </a:xfrm>
          <a:prstGeom prst="rect">
            <a:avLst/>
          </a:prstGeom>
        </p:spPr>
      </p:pic>
      <p:pic>
        <p:nvPicPr>
          <p:cNvPr id="19" name="图片 18"/>
          <p:cNvPicPr>
            <a:picLocks noChangeAspect="1"/>
          </p:cNvPicPr>
          <p:nvPr userDrawn="1"/>
        </p:nvPicPr>
        <p:blipFill rotWithShape="1">
          <a:blip r:embed="rId11" cstate="print">
            <a:extLst>
              <a:ext uri="{28A0092B-C50C-407E-A947-70E740481C1C}">
                <a14:useLocalDpi xmlns:a14="http://schemas.microsoft.com/office/drawing/2010/main" val="0"/>
              </a:ext>
            </a:extLst>
          </a:blip>
          <a:srcRect l="3321" r="21679"/>
          <a:stretch>
            <a:fillRect/>
          </a:stretch>
        </p:blipFill>
        <p:spPr>
          <a:xfrm>
            <a:off x="10190380" y="4355535"/>
            <a:ext cx="1463040" cy="1463040"/>
          </a:xfrm>
          <a:prstGeom prst="rect">
            <a:avLst/>
          </a:prstGeom>
        </p:spPr>
      </p:pic>
      <p:pic>
        <p:nvPicPr>
          <p:cNvPr id="20" name="图片 19"/>
          <p:cNvPicPr>
            <a:picLocks noChangeAspect="1"/>
          </p:cNvPicPr>
          <p:nvPr userDrawn="1"/>
        </p:nvPicPr>
        <p:blipFill>
          <a:blip r:embed="rId12"/>
          <a:stretch>
            <a:fillRect/>
          </a:stretch>
        </p:blipFill>
        <p:spPr>
          <a:xfrm>
            <a:off x="84812" y="119268"/>
            <a:ext cx="2948455" cy="1170220"/>
          </a:xfrm>
          <a:prstGeom prst="rect">
            <a:avLst/>
          </a:prstGeom>
        </p:spPr>
      </p:pic>
      <p:sp>
        <p:nvSpPr>
          <p:cNvPr id="21" name="标题 11"/>
          <p:cNvSpPr>
            <a:spLocks noGrp="1"/>
          </p:cNvSpPr>
          <p:nvPr>
            <p:ph type="title"/>
          </p:nvPr>
        </p:nvSpPr>
        <p:spPr>
          <a:xfrm>
            <a:off x="469265" y="1289685"/>
            <a:ext cx="5998210" cy="2344420"/>
          </a:xfrm>
          <a:prstGeom prst="rect">
            <a:avLst/>
          </a:prstGeom>
        </p:spPr>
        <p:txBody>
          <a:bodyPr>
            <a:normAutofit/>
          </a:bodyPr>
          <a:lstStyle>
            <a:lvl1pPr>
              <a:lnSpc>
                <a:spcPct val="130000"/>
              </a:lnSpc>
              <a:spcAft>
                <a:spcPts val="600"/>
              </a:spcAft>
              <a:defRPr sz="3600" b="1">
                <a:latin typeface="微软雅黑" panose="020B0503020204020204" charset="-122"/>
                <a:ea typeface="微软雅黑" panose="020B0503020204020204" charset="-122"/>
              </a:defRPr>
            </a:lvl1pPr>
          </a:lstStyle>
          <a:p>
            <a:r>
              <a:rPr lang="zh-CN" altLang="en-US" dirty="0"/>
              <a:t>单击此处编辑母版标题样式</a:t>
            </a:r>
          </a:p>
        </p:txBody>
      </p:sp>
      <p:sp>
        <p:nvSpPr>
          <p:cNvPr id="22" name="矩形 21"/>
          <p:cNvSpPr/>
          <p:nvPr userDrawn="1"/>
        </p:nvSpPr>
        <p:spPr>
          <a:xfrm>
            <a:off x="3048001" y="477078"/>
            <a:ext cx="9144000" cy="9144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0" y="6382512"/>
            <a:ext cx="9144000" cy="9144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正文页模板">
    <p:spTree>
      <p:nvGrpSpPr>
        <p:cNvPr id="1" name=""/>
        <p:cNvGrpSpPr/>
        <p:nvPr/>
      </p:nvGrpSpPr>
      <p:grpSpPr>
        <a:xfrm>
          <a:off x="0" y="0"/>
          <a:ext cx="0" cy="0"/>
          <a:chOff x="0" y="0"/>
          <a:chExt cx="0" cy="0"/>
        </a:xfrm>
      </p:grpSpPr>
      <p:sp>
        <p:nvSpPr>
          <p:cNvPr id="8" name="标题 5"/>
          <p:cNvSpPr>
            <a:spLocks noGrp="1"/>
          </p:cNvSpPr>
          <p:nvPr>
            <p:ph type="title"/>
          </p:nvPr>
        </p:nvSpPr>
        <p:spPr>
          <a:xfrm>
            <a:off x="232228" y="55880"/>
            <a:ext cx="9231085" cy="703580"/>
          </a:xfrm>
          <a:prstGeom prst="rect">
            <a:avLst/>
          </a:prstGeom>
        </p:spPr>
        <p:txBody>
          <a:bodyPr tIns="36195" bIns="36195" anchor="b" anchorCtr="0"/>
          <a:lstStyle>
            <a:lvl1pPr>
              <a:defRPr sz="2200" b="1">
                <a:solidFill>
                  <a:schemeClr val="accent1"/>
                </a:solidFill>
                <a:latin typeface="微软雅黑" panose="020B0503020204020204" charset="-122"/>
                <a:ea typeface="微软雅黑" panose="020B0503020204020204" charset="-122"/>
                <a:cs typeface="微软雅黑" panose="020B0503020204020204" charset="-122"/>
              </a:defRPr>
            </a:lvl1pPr>
          </a:lstStyle>
          <a:p>
            <a:r>
              <a:rPr lang="zh-CN" altLang="en-US"/>
              <a:t>单击此处编辑母版标题样式</a:t>
            </a:r>
            <a:endParaRPr lang="zh-CN" altLang="en-US" dirty="0"/>
          </a:p>
        </p:txBody>
      </p:sp>
      <p:sp>
        <p:nvSpPr>
          <p:cNvPr id="2" name="TextBox 11"/>
          <p:cNvSpPr txBox="1">
            <a:spLocks noChangeArrowheads="1"/>
          </p:cNvSpPr>
          <p:nvPr/>
        </p:nvSpPr>
        <p:spPr bwMode="auto">
          <a:xfrm>
            <a:off x="114349" y="6583360"/>
            <a:ext cx="110639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1pPr>
            <a:lvl2pPr marL="742950" indent="-28575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2pPr>
            <a:lvl3pPr marL="11430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3pPr>
            <a:lvl4pPr marL="16002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4pPr>
            <a:lvl5pPr marL="20574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 </a:t>
            </a:r>
            <a:r>
              <a:rPr kumimoji="0" lang="zh-CN"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内部</a:t>
            </a:r>
            <a:r>
              <a:rPr kumimoji="0" lang="zh-CN" altLang="en-US"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资料，注意保管</a:t>
            </a:r>
          </a:p>
        </p:txBody>
      </p:sp>
      <p:sp>
        <p:nvSpPr>
          <p:cNvPr id="10" name="Rectangle 4"/>
          <p:cNvSpPr>
            <a:spLocks noChangeArrowheads="1"/>
          </p:cNvSpPr>
          <p:nvPr/>
        </p:nvSpPr>
        <p:spPr bwMode="auto">
          <a:xfrm>
            <a:off x="11181016" y="6529385"/>
            <a:ext cx="1012192" cy="252730"/>
          </a:xfrm>
          <a:prstGeom prst="rect">
            <a:avLst/>
          </a:prstGeom>
          <a:noFill/>
          <a:ln w="9525">
            <a:noFill/>
            <a:miter lim="800000"/>
          </a:ln>
        </p:spPr>
        <p:txBody>
          <a:bodyPr lIns="92075" rIns="92075">
            <a:spAutoFit/>
          </a:bodyPr>
          <a:lstStyle/>
          <a:p>
            <a:pPr algn="ctr" defTabSz="762000" eaLnBrk="0" fontAlgn="base" hangingPunct="0">
              <a:spcBef>
                <a:spcPct val="0"/>
              </a:spcBef>
              <a:spcAft>
                <a:spcPct val="0"/>
              </a:spcAft>
              <a:buClr>
                <a:srgbClr val="000000"/>
              </a:buClr>
              <a:buSzPct val="100000"/>
            </a:pP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fld id="{F239DB82-C141-4026-A57F-D7C8FDF175A3}" type="slidenum">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fld>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050" b="1"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9" name="TextBox 11"/>
          <p:cNvSpPr txBox="1">
            <a:spLocks noChangeArrowheads="1"/>
          </p:cNvSpPr>
          <p:nvPr userDrawn="1"/>
        </p:nvSpPr>
        <p:spPr bwMode="auto">
          <a:xfrm>
            <a:off x="114349" y="6583360"/>
            <a:ext cx="110639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1pPr>
            <a:lvl2pPr marL="742950" indent="-28575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2pPr>
            <a:lvl3pPr marL="11430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3pPr>
            <a:lvl4pPr marL="16002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4pPr>
            <a:lvl5pPr marL="20574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 </a:t>
            </a:r>
            <a:r>
              <a:rPr kumimoji="0" lang="zh-CN"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内部</a:t>
            </a:r>
            <a:r>
              <a:rPr kumimoji="0" lang="zh-CN" altLang="en-US"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资料，注意保管</a:t>
            </a:r>
          </a:p>
        </p:txBody>
      </p:sp>
      <p:sp>
        <p:nvSpPr>
          <p:cNvPr id="11" name="Rectangle 4"/>
          <p:cNvSpPr>
            <a:spLocks noChangeArrowheads="1"/>
          </p:cNvSpPr>
          <p:nvPr userDrawn="1"/>
        </p:nvSpPr>
        <p:spPr bwMode="auto">
          <a:xfrm>
            <a:off x="11181016" y="6529385"/>
            <a:ext cx="1012192" cy="252730"/>
          </a:xfrm>
          <a:prstGeom prst="rect">
            <a:avLst/>
          </a:prstGeom>
          <a:noFill/>
          <a:ln w="9525">
            <a:noFill/>
            <a:miter lim="800000"/>
          </a:ln>
        </p:spPr>
        <p:txBody>
          <a:bodyPr lIns="92075" rIns="92075">
            <a:spAutoFit/>
          </a:bodyPr>
          <a:lstStyle/>
          <a:p>
            <a:pPr algn="ctr" defTabSz="762000" eaLnBrk="0" fontAlgn="base" hangingPunct="0">
              <a:spcBef>
                <a:spcPct val="0"/>
              </a:spcBef>
              <a:spcAft>
                <a:spcPct val="0"/>
              </a:spcAft>
              <a:buClr>
                <a:srgbClr val="000000"/>
              </a:buClr>
              <a:buSzPct val="100000"/>
            </a:pP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fld id="{F239DB82-C141-4026-A57F-D7C8FDF175A3}" type="slidenum">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fld>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05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4" name="直接连接符 3"/>
          <p:cNvCxnSpPr/>
          <p:nvPr userDrawn="1"/>
        </p:nvCxnSpPr>
        <p:spPr>
          <a:xfrm>
            <a:off x="232229" y="870857"/>
            <a:ext cx="1174205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正文页模板2">
    <p:spTree>
      <p:nvGrpSpPr>
        <p:cNvPr id="1" name=""/>
        <p:cNvGrpSpPr/>
        <p:nvPr/>
      </p:nvGrpSpPr>
      <p:grpSpPr>
        <a:xfrm>
          <a:off x="0" y="0"/>
          <a:ext cx="0" cy="0"/>
          <a:chOff x="0" y="0"/>
          <a:chExt cx="0" cy="0"/>
        </a:xfrm>
      </p:grpSpPr>
      <p:sp>
        <p:nvSpPr>
          <p:cNvPr id="8" name="标题 5"/>
          <p:cNvSpPr>
            <a:spLocks noGrp="1"/>
          </p:cNvSpPr>
          <p:nvPr>
            <p:ph type="title"/>
          </p:nvPr>
        </p:nvSpPr>
        <p:spPr>
          <a:xfrm>
            <a:off x="232229" y="55880"/>
            <a:ext cx="9187542" cy="703580"/>
          </a:xfrm>
          <a:prstGeom prst="rect">
            <a:avLst/>
          </a:prstGeom>
        </p:spPr>
        <p:txBody>
          <a:bodyPr tIns="36195" bIns="36195" anchor="b" anchorCtr="0"/>
          <a:lstStyle>
            <a:lvl1pPr>
              <a:defRPr sz="2200" b="1">
                <a:solidFill>
                  <a:schemeClr val="accent1"/>
                </a:solidFill>
                <a:latin typeface="微软雅黑" panose="020B0503020204020204" charset="-122"/>
                <a:ea typeface="微软雅黑" panose="020B0503020204020204" charset="-122"/>
                <a:cs typeface="微软雅黑" panose="020B0503020204020204" charset="-122"/>
              </a:defRPr>
            </a:lvl1pPr>
          </a:lstStyle>
          <a:p>
            <a:r>
              <a:rPr lang="zh-CN" altLang="en-US"/>
              <a:t>单击此处编辑母版标题样式</a:t>
            </a:r>
            <a:endParaRPr lang="zh-CN" altLang="en-US" dirty="0"/>
          </a:p>
        </p:txBody>
      </p:sp>
      <p:sp>
        <p:nvSpPr>
          <p:cNvPr id="2" name="TextBox 11"/>
          <p:cNvSpPr txBox="1">
            <a:spLocks noChangeArrowheads="1"/>
          </p:cNvSpPr>
          <p:nvPr userDrawn="1"/>
        </p:nvSpPr>
        <p:spPr bwMode="auto">
          <a:xfrm>
            <a:off x="114349" y="6583360"/>
            <a:ext cx="110639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1pPr>
            <a:lvl2pPr marL="742950" indent="-28575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2pPr>
            <a:lvl3pPr marL="11430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3pPr>
            <a:lvl4pPr marL="16002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4pPr>
            <a:lvl5pPr marL="20574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 </a:t>
            </a:r>
            <a:r>
              <a:rPr kumimoji="0" lang="zh-CN"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内部</a:t>
            </a:r>
            <a:r>
              <a:rPr kumimoji="0" lang="zh-CN" altLang="en-US"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资料，注意保管</a:t>
            </a:r>
          </a:p>
        </p:txBody>
      </p:sp>
      <p:sp>
        <p:nvSpPr>
          <p:cNvPr id="10" name="Rectangle 4"/>
          <p:cNvSpPr>
            <a:spLocks noChangeArrowheads="1"/>
          </p:cNvSpPr>
          <p:nvPr userDrawn="1"/>
        </p:nvSpPr>
        <p:spPr bwMode="auto">
          <a:xfrm>
            <a:off x="11181016" y="6529385"/>
            <a:ext cx="1012192" cy="252730"/>
          </a:xfrm>
          <a:prstGeom prst="rect">
            <a:avLst/>
          </a:prstGeom>
          <a:noFill/>
          <a:ln w="9525">
            <a:noFill/>
            <a:miter lim="800000"/>
          </a:ln>
        </p:spPr>
        <p:txBody>
          <a:bodyPr lIns="92075" rIns="92075">
            <a:spAutoFit/>
          </a:bodyPr>
          <a:lstStyle/>
          <a:p>
            <a:pPr algn="ctr" defTabSz="762000" eaLnBrk="0" fontAlgn="base" hangingPunct="0">
              <a:spcBef>
                <a:spcPct val="0"/>
              </a:spcBef>
              <a:spcAft>
                <a:spcPct val="0"/>
              </a:spcAft>
              <a:buClr>
                <a:srgbClr val="000000"/>
              </a:buClr>
              <a:buSzPct val="100000"/>
            </a:pP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fld id="{F239DB82-C141-4026-A57F-D7C8FDF175A3}" type="slidenum">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fld>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050" b="1"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Line 5"/>
          <p:cNvSpPr>
            <a:spLocks noChangeShapeType="1"/>
          </p:cNvSpPr>
          <p:nvPr userDrawn="1"/>
        </p:nvSpPr>
        <p:spPr bwMode="auto">
          <a:xfrm flipV="1">
            <a:off x="508001" y="6523817"/>
            <a:ext cx="11176000" cy="3175"/>
          </a:xfrm>
          <a:prstGeom prst="line">
            <a:avLst/>
          </a:prstGeom>
          <a:noFill/>
          <a:ln w="28575">
            <a:solidFill>
              <a:srgbClr val="CC0000"/>
            </a:solidFill>
            <a:round/>
          </a:ln>
          <a:effectLst/>
        </p:spPr>
        <p:txBody>
          <a:bodyPr/>
          <a:lstStyle/>
          <a:p>
            <a:pPr eaLnBrk="0" fontAlgn="base" hangingPunct="0">
              <a:spcBef>
                <a:spcPct val="50000"/>
              </a:spcBef>
              <a:spcAft>
                <a:spcPct val="0"/>
              </a:spcAft>
              <a:buFontTx/>
              <a:buChar char="•"/>
              <a:defRPr/>
            </a:pPr>
            <a:endParaRPr lang="zh-CN" altLang="en-US" b="1">
              <a:solidFill>
                <a:srgbClr val="000000"/>
              </a:solidFill>
              <a:latin typeface="Arial" panose="020B0604020202020204" pitchFamily="34" charset="0"/>
            </a:endParaRPr>
          </a:p>
        </p:txBody>
      </p:sp>
      <p:sp>
        <p:nvSpPr>
          <p:cNvPr id="6" name="Line 5"/>
          <p:cNvSpPr>
            <a:spLocks noChangeShapeType="1"/>
          </p:cNvSpPr>
          <p:nvPr userDrawn="1"/>
        </p:nvSpPr>
        <p:spPr bwMode="auto">
          <a:xfrm flipV="1">
            <a:off x="508001" y="721241"/>
            <a:ext cx="11176000" cy="3175"/>
          </a:xfrm>
          <a:prstGeom prst="line">
            <a:avLst/>
          </a:prstGeom>
          <a:noFill/>
          <a:ln w="28575">
            <a:solidFill>
              <a:srgbClr val="CC0000"/>
            </a:solidFill>
            <a:round/>
          </a:ln>
          <a:effectLst/>
        </p:spPr>
        <p:txBody>
          <a:bodyPr/>
          <a:lstStyle/>
          <a:p>
            <a:pPr eaLnBrk="0" fontAlgn="base" hangingPunct="0">
              <a:spcBef>
                <a:spcPct val="50000"/>
              </a:spcBef>
              <a:spcAft>
                <a:spcPct val="0"/>
              </a:spcAft>
              <a:buFontTx/>
              <a:buChar char="•"/>
              <a:defRPr/>
            </a:pPr>
            <a:endParaRPr lang="zh-CN" altLang="en-US" b="1">
              <a:solidFill>
                <a:srgbClr val="000000"/>
              </a:solidFill>
              <a:latin typeface="Arial" panose="020B0604020202020204" pitchFamily="34" charset="0"/>
            </a:endParaRPr>
          </a:p>
        </p:txBody>
      </p:sp>
      <p:sp>
        <p:nvSpPr>
          <p:cNvPr id="8" name="标题 5"/>
          <p:cNvSpPr>
            <a:spLocks noGrp="1"/>
          </p:cNvSpPr>
          <p:nvPr>
            <p:ph type="title"/>
          </p:nvPr>
        </p:nvSpPr>
        <p:spPr>
          <a:xfrm>
            <a:off x="678465" y="237299"/>
            <a:ext cx="8588364" cy="431443"/>
          </a:xfrm>
          <a:prstGeom prst="rect">
            <a:avLst/>
          </a:prstGeom>
        </p:spPr>
        <p:txBody>
          <a:bodyPr/>
          <a:lstStyle>
            <a:lvl1pPr>
              <a:defRPr sz="2400" b="1">
                <a:latin typeface="微软雅黑" panose="020B0503020204020204" charset="-122"/>
                <a:ea typeface="微软雅黑" panose="020B0503020204020204" charset="-122"/>
              </a:defRPr>
            </a:lvl1pPr>
          </a:lstStyle>
          <a:p>
            <a:r>
              <a:rPr lang="zh-CN" altLang="en-US" dirty="0"/>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1"/>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任意多边形: 形状 4"/>
          <p:cNvSpPr/>
          <p:nvPr userDrawn="1"/>
        </p:nvSpPr>
        <p:spPr>
          <a:xfrm>
            <a:off x="-1" y="-19050"/>
            <a:ext cx="6790068" cy="6896100"/>
          </a:xfrm>
          <a:custGeom>
            <a:avLst/>
            <a:gdLst>
              <a:gd name="connsiteX0" fmla="*/ 1753995 w 6790068"/>
              <a:gd name="connsiteY0" fmla="*/ 0 h 6896100"/>
              <a:gd name="connsiteX1" fmla="*/ 6790068 w 6790068"/>
              <a:gd name="connsiteY1" fmla="*/ 0 h 6896100"/>
              <a:gd name="connsiteX2" fmla="*/ 6790068 w 6790068"/>
              <a:gd name="connsiteY2" fmla="*/ 8771 h 6896100"/>
              <a:gd name="connsiteX3" fmla="*/ 6631057 w 6790068"/>
              <a:gd name="connsiteY3" fmla="*/ 228010 h 6896100"/>
              <a:gd name="connsiteX4" fmla="*/ 6649846 w 6790068"/>
              <a:gd name="connsiteY4" fmla="*/ 228010 h 6896100"/>
              <a:gd name="connsiteX5" fmla="*/ 4368432 w 6790068"/>
              <a:gd name="connsiteY5" fmla="*/ 3096688 h 6896100"/>
              <a:gd name="connsiteX6" fmla="*/ 5344237 w 6790068"/>
              <a:gd name="connsiteY6" fmla="*/ 3872730 h 6896100"/>
              <a:gd name="connsiteX7" fmla="*/ 2954948 w 6790068"/>
              <a:gd name="connsiteY7" fmla="*/ 6877050 h 6896100"/>
              <a:gd name="connsiteX8" fmla="*/ 2188508 w 6790068"/>
              <a:gd name="connsiteY8" fmla="*/ 6877050 h 6896100"/>
              <a:gd name="connsiteX9" fmla="*/ 2188508 w 6790068"/>
              <a:gd name="connsiteY9" fmla="*/ 6896100 h 6896100"/>
              <a:gd name="connsiteX10" fmla="*/ 0 w 6790068"/>
              <a:gd name="connsiteY10" fmla="*/ 6896100 h 6896100"/>
              <a:gd name="connsiteX11" fmla="*/ 0 w 6790068"/>
              <a:gd name="connsiteY11" fmla="*/ 19050 h 6896100"/>
              <a:gd name="connsiteX12" fmla="*/ 742951 w 6790068"/>
              <a:gd name="connsiteY12" fmla="*/ 19050 h 6896100"/>
              <a:gd name="connsiteX13" fmla="*/ 1753995 w 6790068"/>
              <a:gd name="connsiteY13" fmla="*/ 19050 h 689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90068" h="6896100">
                <a:moveTo>
                  <a:pt x="1753995" y="0"/>
                </a:moveTo>
                <a:lnTo>
                  <a:pt x="6790068" y="0"/>
                </a:lnTo>
                <a:lnTo>
                  <a:pt x="6790068" y="8771"/>
                </a:lnTo>
                <a:lnTo>
                  <a:pt x="6631057" y="228010"/>
                </a:lnTo>
                <a:lnTo>
                  <a:pt x="6649846" y="228010"/>
                </a:lnTo>
                <a:lnTo>
                  <a:pt x="4368432" y="3096688"/>
                </a:lnTo>
                <a:lnTo>
                  <a:pt x="5344237" y="3872730"/>
                </a:lnTo>
                <a:lnTo>
                  <a:pt x="2954948" y="6877050"/>
                </a:lnTo>
                <a:lnTo>
                  <a:pt x="2188508" y="6877050"/>
                </a:lnTo>
                <a:lnTo>
                  <a:pt x="2188508" y="6896100"/>
                </a:lnTo>
                <a:lnTo>
                  <a:pt x="0" y="6896100"/>
                </a:lnTo>
                <a:lnTo>
                  <a:pt x="0" y="19050"/>
                </a:lnTo>
                <a:lnTo>
                  <a:pt x="742951" y="19050"/>
                </a:lnTo>
                <a:lnTo>
                  <a:pt x="1753995" y="19050"/>
                </a:lnTo>
                <a:close/>
              </a:path>
            </a:pathLst>
          </a:cu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userDrawn="1"/>
        </p:nvSpPr>
        <p:spPr>
          <a:xfrm rot="2309681">
            <a:off x="5555788" y="-522131"/>
            <a:ext cx="261666" cy="3880162"/>
          </a:xfrm>
          <a:custGeom>
            <a:avLst/>
            <a:gdLst>
              <a:gd name="connsiteX0" fmla="*/ 0 w 261666"/>
              <a:gd name="connsiteY0" fmla="*/ 208099 h 3880162"/>
              <a:gd name="connsiteX1" fmla="*/ 261666 w 261666"/>
              <a:gd name="connsiteY1" fmla="*/ 0 h 3880162"/>
              <a:gd name="connsiteX2" fmla="*/ 261666 w 261666"/>
              <a:gd name="connsiteY2" fmla="*/ 3880162 h 3880162"/>
              <a:gd name="connsiteX3" fmla="*/ 0 w 261666"/>
              <a:gd name="connsiteY3" fmla="*/ 3880162 h 3880162"/>
            </a:gdLst>
            <a:ahLst/>
            <a:cxnLst>
              <a:cxn ang="0">
                <a:pos x="connsiteX0" y="connsiteY0"/>
              </a:cxn>
              <a:cxn ang="0">
                <a:pos x="connsiteX1" y="connsiteY1"/>
              </a:cxn>
              <a:cxn ang="0">
                <a:pos x="connsiteX2" y="connsiteY2"/>
              </a:cxn>
              <a:cxn ang="0">
                <a:pos x="connsiteX3" y="connsiteY3"/>
              </a:cxn>
            </a:cxnLst>
            <a:rect l="l" t="t" r="r" b="b"/>
            <a:pathLst>
              <a:path w="261666" h="3880162">
                <a:moveTo>
                  <a:pt x="0" y="208099"/>
                </a:moveTo>
                <a:lnTo>
                  <a:pt x="261666" y="0"/>
                </a:lnTo>
                <a:lnTo>
                  <a:pt x="261666" y="3880162"/>
                </a:lnTo>
                <a:lnTo>
                  <a:pt x="0" y="3880162"/>
                </a:lnTo>
                <a:close/>
              </a:path>
            </a:pathLst>
          </a:custGeom>
          <a:solidFill>
            <a:srgbClr val="048CF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p:cNvSpPr/>
          <p:nvPr userDrawn="1"/>
        </p:nvSpPr>
        <p:spPr>
          <a:xfrm rot="2309681">
            <a:off x="3933334" y="3652124"/>
            <a:ext cx="261666" cy="3688086"/>
          </a:xfrm>
          <a:custGeom>
            <a:avLst/>
            <a:gdLst>
              <a:gd name="connsiteX0" fmla="*/ 0 w 261666"/>
              <a:gd name="connsiteY0" fmla="*/ 0 h 3688086"/>
              <a:gd name="connsiteX1" fmla="*/ 261666 w 261666"/>
              <a:gd name="connsiteY1" fmla="*/ 0 h 3688086"/>
              <a:gd name="connsiteX2" fmla="*/ 261666 w 261666"/>
              <a:gd name="connsiteY2" fmla="*/ 3479987 h 3688086"/>
              <a:gd name="connsiteX3" fmla="*/ 0 w 261666"/>
              <a:gd name="connsiteY3" fmla="*/ 3688086 h 3688086"/>
            </a:gdLst>
            <a:ahLst/>
            <a:cxnLst>
              <a:cxn ang="0">
                <a:pos x="connsiteX0" y="connsiteY0"/>
              </a:cxn>
              <a:cxn ang="0">
                <a:pos x="connsiteX1" y="connsiteY1"/>
              </a:cxn>
              <a:cxn ang="0">
                <a:pos x="connsiteX2" y="connsiteY2"/>
              </a:cxn>
              <a:cxn ang="0">
                <a:pos x="connsiteX3" y="connsiteY3"/>
              </a:cxn>
            </a:cxnLst>
            <a:rect l="l" t="t" r="r" b="b"/>
            <a:pathLst>
              <a:path w="261666" h="3688086">
                <a:moveTo>
                  <a:pt x="0" y="0"/>
                </a:moveTo>
                <a:lnTo>
                  <a:pt x="261666" y="0"/>
                </a:lnTo>
                <a:lnTo>
                  <a:pt x="261666" y="3479987"/>
                </a:lnTo>
                <a:lnTo>
                  <a:pt x="0" y="3688086"/>
                </a:lnTo>
                <a:close/>
              </a:path>
            </a:pathLst>
          </a:custGeom>
          <a:solidFill>
            <a:srgbClr val="048CF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stretch>
            <a:fillRect/>
          </a:stretch>
        </p:blipFill>
        <p:spPr>
          <a:xfrm>
            <a:off x="-3029164" y="-19050"/>
            <a:ext cx="7405798" cy="6950058"/>
          </a:xfrm>
          <a:prstGeom prst="rect">
            <a:avLst/>
          </a:prstGeom>
        </p:spPr>
      </p:pic>
      <p:grpSp>
        <p:nvGrpSpPr>
          <p:cNvPr id="9" name="组合 8"/>
          <p:cNvGrpSpPr/>
          <p:nvPr userDrawn="1"/>
        </p:nvGrpSpPr>
        <p:grpSpPr>
          <a:xfrm>
            <a:off x="3422712" y="2730152"/>
            <a:ext cx="2329079" cy="2329079"/>
            <a:chOff x="2198233" y="1895128"/>
            <a:chExt cx="2329079" cy="2329079"/>
          </a:xfrm>
          <a:effectLst>
            <a:outerShdw blurRad="63500" sx="102000" sy="102000" algn="ctr" rotWithShape="0">
              <a:prstClr val="black">
                <a:alpha val="40000"/>
              </a:prstClr>
            </a:outerShdw>
          </a:effectLst>
        </p:grpSpPr>
        <p:sp>
          <p:nvSpPr>
            <p:cNvPr id="10" name="椭圆 9"/>
            <p:cNvSpPr/>
            <p:nvPr/>
          </p:nvSpPr>
          <p:spPr>
            <a:xfrm>
              <a:off x="2198233" y="1895128"/>
              <a:ext cx="2329079" cy="2329079"/>
            </a:xfrm>
            <a:prstGeom prst="ellipse">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23539" y="2120434"/>
              <a:ext cx="1878467" cy="1878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3656527" y="3366846"/>
            <a:ext cx="1846262" cy="1051064"/>
            <a:chOff x="9483842" y="1067933"/>
            <a:chExt cx="1846262" cy="222169"/>
          </a:xfrm>
        </p:grpSpPr>
        <p:sp>
          <p:nvSpPr>
            <p:cNvPr id="13" name="文本框 32"/>
            <p:cNvSpPr txBox="1"/>
            <p:nvPr/>
          </p:nvSpPr>
          <p:spPr>
            <a:xfrm>
              <a:off x="9483842" y="1067933"/>
              <a:ext cx="1846262" cy="1366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i="1" spc="600" dirty="0">
                  <a:solidFill>
                    <a:schemeClr val="tx1">
                      <a:lumMod val="85000"/>
                      <a:lumOff val="15000"/>
                    </a:schemeClr>
                  </a:solidFill>
                  <a:latin typeface="Impact" panose="020B0806030902050204" pitchFamily="34" charset="0"/>
                  <a:ea typeface="微软雅黑" panose="020B0503020204020204" charset="-122"/>
                </a:rPr>
                <a:t>目录</a:t>
              </a:r>
            </a:p>
          </p:txBody>
        </p:sp>
        <p:sp>
          <p:nvSpPr>
            <p:cNvPr id="14" name="文本框 34"/>
            <p:cNvSpPr txBox="1"/>
            <p:nvPr/>
          </p:nvSpPr>
          <p:spPr>
            <a:xfrm>
              <a:off x="9607121" y="1179506"/>
              <a:ext cx="1599705" cy="110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i="1" dirty="0">
                  <a:solidFill>
                    <a:schemeClr val="tx1">
                      <a:lumMod val="85000"/>
                      <a:lumOff val="15000"/>
                    </a:schemeClr>
                  </a:solidFill>
                  <a:latin typeface="Impact" panose="020B0806030902050204" pitchFamily="34" charset="0"/>
                  <a:ea typeface="微软雅黑" panose="020B0503020204020204" charset="-122"/>
                </a:rPr>
                <a:t>Contents</a:t>
              </a:r>
              <a:endParaRPr lang="zh-CN" altLang="en-US" sz="2800" i="1" dirty="0">
                <a:solidFill>
                  <a:schemeClr val="tx1">
                    <a:lumMod val="85000"/>
                    <a:lumOff val="15000"/>
                  </a:schemeClr>
                </a:solidFill>
                <a:latin typeface="Impact" panose="020B0806030902050204" pitchFamily="34" charset="0"/>
                <a:ea typeface="微软雅黑" panose="020B0503020204020204" charset="-122"/>
              </a:endParaRPr>
            </a:p>
          </p:txBody>
        </p:sp>
      </p:gr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37382" y="235431"/>
            <a:ext cx="2460836" cy="597982"/>
          </a:xfrm>
          <a:prstGeom prst="rect">
            <a:avLst/>
          </a:prstGeom>
        </p:spPr>
      </p:pic>
      <p:sp>
        <p:nvSpPr>
          <p:cNvPr id="3" name="文本框 2"/>
          <p:cNvSpPr txBox="1"/>
          <p:nvPr userDrawn="1"/>
        </p:nvSpPr>
        <p:spPr>
          <a:xfrm>
            <a:off x="11550650" y="6436360"/>
            <a:ext cx="695960" cy="275590"/>
          </a:xfrm>
          <a:prstGeom prst="rect">
            <a:avLst/>
          </a:prstGeom>
          <a:noFill/>
        </p:spPr>
        <p:txBody>
          <a:bodyPr wrap="square" rtlCol="0">
            <a:spAutoFit/>
          </a:bodyPr>
          <a:lstStyle/>
          <a:p>
            <a:pPr algn="ctr"/>
            <a:r>
              <a:rPr lang="en-US" altLang="zh-CN" sz="1200">
                <a:latin typeface="微软雅黑" panose="020B0503020204020204" charset="-122"/>
                <a:ea typeface="微软雅黑" panose="020B0503020204020204" charset="-122"/>
              </a:rPr>
              <a:t>-</a:t>
            </a:r>
            <a:fld id="{9A0DB2DC-4C9A-4742-B13C-FB6460FD3503}" type="slidenum">
              <a:rPr lang="en-US" altLang="zh-CN" sz="1200">
                <a:latin typeface="微软雅黑" panose="020B0503020204020204" charset="-122"/>
                <a:ea typeface="微软雅黑" panose="020B0503020204020204" charset="-122"/>
              </a:rPr>
              <a:t>‹#›</a:t>
            </a:fld>
            <a:r>
              <a:rPr lang="en-US" altLang="zh-CN" sz="1200">
                <a:latin typeface="微软雅黑" panose="020B0503020204020204" charset="-122"/>
                <a:ea typeface="微软雅黑" panose="020B0503020204020204" charset="-122"/>
              </a:rPr>
              <a:t>-</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37382" y="235431"/>
            <a:ext cx="2460836" cy="597982"/>
          </a:xfrm>
          <a:prstGeom prst="rect">
            <a:avLst/>
          </a:prstGeom>
        </p:spPr>
      </p:pic>
      <p:grpSp>
        <p:nvGrpSpPr>
          <p:cNvPr id="11" name="组合 10"/>
          <p:cNvGrpSpPr/>
          <p:nvPr userDrawn="1"/>
        </p:nvGrpSpPr>
        <p:grpSpPr>
          <a:xfrm>
            <a:off x="0" y="281406"/>
            <a:ext cx="735144" cy="506033"/>
            <a:chOff x="0" y="294067"/>
            <a:chExt cx="735144" cy="590549"/>
          </a:xfrm>
        </p:grpSpPr>
        <p:sp>
          <p:nvSpPr>
            <p:cNvPr id="12" name="任意多边形: 形状 11"/>
            <p:cNvSpPr/>
            <p:nvPr/>
          </p:nvSpPr>
          <p:spPr>
            <a:xfrm>
              <a:off x="0" y="294067"/>
              <a:ext cx="665925" cy="590549"/>
            </a:xfrm>
            <a:custGeom>
              <a:avLst/>
              <a:gdLst>
                <a:gd name="connsiteX0" fmla="*/ 0 w 665925"/>
                <a:gd name="connsiteY0" fmla="*/ 0 h 590549"/>
                <a:gd name="connsiteX1" fmla="*/ 492095 w 665925"/>
                <a:gd name="connsiteY1" fmla="*/ 0 h 590549"/>
                <a:gd name="connsiteX2" fmla="*/ 665925 w 665925"/>
                <a:gd name="connsiteY2" fmla="*/ 590549 h 590549"/>
                <a:gd name="connsiteX3" fmla="*/ 0 w 665925"/>
                <a:gd name="connsiteY3" fmla="*/ 590549 h 590549"/>
              </a:gdLst>
              <a:ahLst/>
              <a:cxnLst>
                <a:cxn ang="0">
                  <a:pos x="connsiteX0" y="connsiteY0"/>
                </a:cxn>
                <a:cxn ang="0">
                  <a:pos x="connsiteX1" y="connsiteY1"/>
                </a:cxn>
                <a:cxn ang="0">
                  <a:pos x="connsiteX2" y="connsiteY2"/>
                </a:cxn>
                <a:cxn ang="0">
                  <a:pos x="connsiteX3" y="connsiteY3"/>
                </a:cxn>
              </a:cxnLst>
              <a:rect l="l" t="t" r="r" b="b"/>
              <a:pathLst>
                <a:path w="665925" h="590549">
                  <a:moveTo>
                    <a:pt x="0" y="0"/>
                  </a:moveTo>
                  <a:lnTo>
                    <a:pt x="492095" y="0"/>
                  </a:lnTo>
                  <a:lnTo>
                    <a:pt x="665925" y="590549"/>
                  </a:lnTo>
                  <a:lnTo>
                    <a:pt x="0" y="590549"/>
                  </a:lnTo>
                  <a:close/>
                </a:path>
              </a:pathLst>
            </a:cu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561314" y="294067"/>
              <a:ext cx="173830" cy="590549"/>
            </a:xfrm>
            <a:prstGeom prst="line">
              <a:avLst/>
            </a:prstGeom>
            <a:ln>
              <a:solidFill>
                <a:srgbClr val="0066CC"/>
              </a:solidFill>
            </a:ln>
          </p:spPr>
          <p:style>
            <a:lnRef idx="1">
              <a:schemeClr val="accent1"/>
            </a:lnRef>
            <a:fillRef idx="0">
              <a:schemeClr val="accent1"/>
            </a:fillRef>
            <a:effectRef idx="0">
              <a:schemeClr val="accent1"/>
            </a:effectRef>
            <a:fontRef idx="minor">
              <a:schemeClr val="tx1"/>
            </a:fontRef>
          </p:style>
        </p:cxnSp>
      </p:grpSp>
      <p:sp>
        <p:nvSpPr>
          <p:cNvPr id="9" name="标题 1"/>
          <p:cNvSpPr>
            <a:spLocks noGrp="1"/>
          </p:cNvSpPr>
          <p:nvPr>
            <p:ph type="title"/>
          </p:nvPr>
        </p:nvSpPr>
        <p:spPr>
          <a:xfrm>
            <a:off x="879079" y="98809"/>
            <a:ext cx="8633019" cy="766251"/>
          </a:xfrm>
          <a:prstGeom prst="rect">
            <a:avLst/>
          </a:prstGeom>
        </p:spPr>
        <p:txBody>
          <a:bodyPr anchor="b" anchorCtr="0"/>
          <a:lstStyle>
            <a:lvl1pPr>
              <a:defRPr sz="2800" b="1">
                <a:latin typeface="微软雅黑" panose="020B0503020204020204" charset="-122"/>
                <a:ea typeface="微软雅黑" panose="020B0503020204020204" charset="-122"/>
              </a:defRPr>
            </a:lvl1pPr>
          </a:lstStyle>
          <a:p>
            <a:r>
              <a:rPr lang="zh-CN" altLang="en-US" dirty="0"/>
              <a:t>单击此处编辑母版标题样式</a:t>
            </a:r>
          </a:p>
        </p:txBody>
      </p:sp>
      <p:sp>
        <p:nvSpPr>
          <p:cNvPr id="3" name="文本框 2"/>
          <p:cNvSpPr txBox="1"/>
          <p:nvPr userDrawn="1"/>
        </p:nvSpPr>
        <p:spPr>
          <a:xfrm>
            <a:off x="11550650" y="6436360"/>
            <a:ext cx="695960" cy="275590"/>
          </a:xfrm>
          <a:prstGeom prst="rect">
            <a:avLst/>
          </a:prstGeom>
          <a:noFill/>
        </p:spPr>
        <p:txBody>
          <a:bodyPr wrap="square" rtlCol="0">
            <a:spAutoFit/>
          </a:bodyPr>
          <a:lstStyle/>
          <a:p>
            <a:pPr algn="ctr"/>
            <a:r>
              <a:rPr lang="en-US" altLang="zh-CN" sz="1200">
                <a:latin typeface="微软雅黑" panose="020B0503020204020204" charset="-122"/>
                <a:ea typeface="微软雅黑" panose="020B0503020204020204" charset="-122"/>
              </a:rPr>
              <a:t>-</a:t>
            </a:r>
            <a:fld id="{9A0DB2DC-4C9A-4742-B13C-FB6460FD3503}" type="slidenum">
              <a:rPr lang="en-US" altLang="zh-CN" sz="1200">
                <a:latin typeface="微软雅黑" panose="020B0503020204020204" charset="-122"/>
                <a:ea typeface="微软雅黑" panose="020B0503020204020204" charset="-122"/>
              </a:rPr>
              <a:t>‹#›</a:t>
            </a:fld>
            <a:r>
              <a:rPr lang="en-US" altLang="zh-CN" sz="1200">
                <a:latin typeface="微软雅黑" panose="020B0503020204020204" charset="-122"/>
                <a:ea typeface="微软雅黑" panose="020B0503020204020204" charset="-122"/>
              </a:rPr>
              <a:t>-</a:t>
            </a:r>
          </a:p>
        </p:txBody>
      </p:sp>
      <p:cxnSp>
        <p:nvCxnSpPr>
          <p:cNvPr id="4" name="直接连接符 3"/>
          <p:cNvCxnSpPr/>
          <p:nvPr userDrawn="1"/>
        </p:nvCxnSpPr>
        <p:spPr>
          <a:xfrm>
            <a:off x="735149" y="870857"/>
            <a:ext cx="11160000" cy="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正文页模板">
    <p:bg>
      <p:bgPr>
        <a:solidFill>
          <a:schemeClr val="bg1"/>
        </a:solidFill>
        <a:effectLst/>
      </p:bgPr>
    </p:bg>
    <p:spTree>
      <p:nvGrpSpPr>
        <p:cNvPr id="1" name=""/>
        <p:cNvGrpSpPr/>
        <p:nvPr/>
      </p:nvGrpSpPr>
      <p:grpSpPr>
        <a:xfrm>
          <a:off x="0" y="0"/>
          <a:ext cx="0" cy="0"/>
          <a:chOff x="0" y="0"/>
          <a:chExt cx="0" cy="0"/>
        </a:xfrm>
      </p:grpSpPr>
      <p:sp>
        <p:nvSpPr>
          <p:cNvPr id="2" name="TextBox 11"/>
          <p:cNvSpPr txBox="1">
            <a:spLocks noChangeArrowheads="1"/>
          </p:cNvSpPr>
          <p:nvPr/>
        </p:nvSpPr>
        <p:spPr bwMode="auto">
          <a:xfrm>
            <a:off x="115888" y="6583363"/>
            <a:ext cx="923925"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1pPr>
            <a:lvl2pPr marL="742950" indent="-28575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2pPr>
            <a:lvl3pPr marL="11430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3pPr>
            <a:lvl4pPr marL="16002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4pPr>
            <a:lvl5pPr marL="20574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57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 </a:t>
            </a:r>
            <a:r>
              <a:rPr kumimoji="0" lang="zh-CN" altLang="zh-CN" sz="57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内部</a:t>
            </a:r>
            <a:r>
              <a:rPr kumimoji="0" lang="zh-CN" altLang="en-US" sz="57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资料，注意保管</a:t>
            </a:r>
          </a:p>
        </p:txBody>
      </p:sp>
      <p:sp>
        <p:nvSpPr>
          <p:cNvPr id="9" name="TextBox 11"/>
          <p:cNvSpPr txBox="1">
            <a:spLocks noChangeArrowheads="1"/>
          </p:cNvSpPr>
          <p:nvPr userDrawn="1"/>
        </p:nvSpPr>
        <p:spPr bwMode="auto">
          <a:xfrm>
            <a:off x="115888" y="6583363"/>
            <a:ext cx="923925"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1pPr>
            <a:lvl2pPr marL="742950" indent="-28575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2pPr>
            <a:lvl3pPr marL="11430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3pPr>
            <a:lvl4pPr marL="16002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4pPr>
            <a:lvl5pPr marL="20574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57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 </a:t>
            </a:r>
            <a:r>
              <a:rPr kumimoji="0" lang="zh-CN" altLang="zh-CN" sz="57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内部</a:t>
            </a:r>
            <a:r>
              <a:rPr kumimoji="0" lang="zh-CN" altLang="en-US" sz="57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资料，注意保管</a:t>
            </a:r>
          </a:p>
        </p:txBody>
      </p:sp>
      <p:sp>
        <p:nvSpPr>
          <p:cNvPr id="8" name="标题 5"/>
          <p:cNvSpPr>
            <a:spLocks noGrp="1"/>
          </p:cNvSpPr>
          <p:nvPr>
            <p:ph type="title"/>
          </p:nvPr>
        </p:nvSpPr>
        <p:spPr>
          <a:xfrm>
            <a:off x="232228" y="55880"/>
            <a:ext cx="9231086" cy="703580"/>
          </a:xfrm>
          <a:prstGeom prst="rect">
            <a:avLst/>
          </a:prstGeom>
        </p:spPr>
        <p:txBody>
          <a:bodyPr tIns="36195" bIns="36195" anchor="b" anchorCtr="0"/>
          <a:lstStyle>
            <a:lvl1pPr>
              <a:defRPr sz="1790" b="1">
                <a:solidFill>
                  <a:schemeClr val="tx1"/>
                </a:solidFill>
                <a:latin typeface="微软雅黑" panose="020B0503020204020204" charset="-122"/>
                <a:ea typeface="微软雅黑" panose="020B0503020204020204" charset="-122"/>
                <a:cs typeface="微软雅黑" panose="020B0503020204020204" charset="-122"/>
              </a:defRPr>
            </a:lvl1pPr>
          </a:lstStyle>
          <a:p>
            <a:pPr fontAlgn="base"/>
            <a:r>
              <a:rPr lang="zh-CN" altLang="en-US" sz="1790" strike="noStrike" noProof="1"/>
              <a:t>单击此处编辑母版标题样式</a:t>
            </a:r>
            <a:endParaRPr lang="zh-CN" altLang="en-US" strike="noStrike" noProof="1"/>
          </a:p>
        </p:txBody>
      </p:sp>
    </p:spTree>
  </p:cSld>
  <p:clrMapOvr>
    <a:masterClrMapping/>
  </p:clrMapOv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正文页模板2">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114349" y="6583360"/>
            <a:ext cx="110639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1pPr>
            <a:lvl2pPr marL="742950" indent="-28575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2pPr>
            <a:lvl3pPr marL="11430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3pPr>
            <a:lvl4pPr marL="16002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4pPr>
            <a:lvl5pPr marL="20574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 </a:t>
            </a:r>
            <a:r>
              <a:rPr kumimoji="0" lang="zh-CN"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内部</a:t>
            </a:r>
            <a:r>
              <a:rPr kumimoji="0" lang="zh-CN" altLang="en-US"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资料，注意保管</a:t>
            </a:r>
          </a:p>
        </p:txBody>
      </p:sp>
      <p:sp>
        <p:nvSpPr>
          <p:cNvPr id="10" name="Rectangle 4"/>
          <p:cNvSpPr>
            <a:spLocks noChangeArrowheads="1"/>
          </p:cNvSpPr>
          <p:nvPr userDrawn="1"/>
        </p:nvSpPr>
        <p:spPr bwMode="auto">
          <a:xfrm>
            <a:off x="11181016" y="6529385"/>
            <a:ext cx="1012192" cy="252730"/>
          </a:xfrm>
          <a:prstGeom prst="rect">
            <a:avLst/>
          </a:prstGeom>
          <a:noFill/>
          <a:ln w="9525">
            <a:noFill/>
            <a:miter lim="800000"/>
          </a:ln>
        </p:spPr>
        <p:txBody>
          <a:bodyPr lIns="92075" rIns="92075">
            <a:spAutoFit/>
          </a:bodyPr>
          <a:lstStyle/>
          <a:p>
            <a:pPr algn="ctr" defTabSz="762000" eaLnBrk="0" fontAlgn="base" hangingPunct="0">
              <a:spcBef>
                <a:spcPct val="0"/>
              </a:spcBef>
              <a:spcAft>
                <a:spcPct val="0"/>
              </a:spcAft>
              <a:buClr>
                <a:srgbClr val="000000"/>
              </a:buClr>
              <a:buSzPct val="100000"/>
            </a:pP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fld id="{F239DB82-C141-4026-A57F-D7C8FDF175A3}" type="slidenum">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fld>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05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4" name="直接连接符 3"/>
          <p:cNvCxnSpPr/>
          <p:nvPr userDrawn="1"/>
        </p:nvCxnSpPr>
        <p:spPr>
          <a:xfrm>
            <a:off x="232229" y="870857"/>
            <a:ext cx="1174205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目录页模板">
    <p:spTree>
      <p:nvGrpSpPr>
        <p:cNvPr id="1" name=""/>
        <p:cNvGrpSpPr/>
        <p:nvPr/>
      </p:nvGrpSpPr>
      <p:grpSpPr>
        <a:xfrm>
          <a:off x="0" y="0"/>
          <a:ext cx="0" cy="0"/>
          <a:chOff x="0" y="0"/>
          <a:chExt cx="0" cy="0"/>
        </a:xfrm>
      </p:grpSpPr>
      <p:sp>
        <p:nvSpPr>
          <p:cNvPr id="28" name="直角三角形 4"/>
          <p:cNvSpPr/>
          <p:nvPr/>
        </p:nvSpPr>
        <p:spPr>
          <a:xfrm flipV="1">
            <a:off x="-16510" y="-10795"/>
            <a:ext cx="8489315" cy="4069080"/>
          </a:xfrm>
          <a:custGeom>
            <a:avLst/>
            <a:gdLst>
              <a:gd name="connsiteX0" fmla="*/ 0 w 8488680"/>
              <a:gd name="connsiteY0" fmla="*/ 4069080 h 4069080"/>
              <a:gd name="connsiteX1" fmla="*/ 0 w 8488680"/>
              <a:gd name="connsiteY1" fmla="*/ 0 h 4069080"/>
              <a:gd name="connsiteX2" fmla="*/ 8488680 w 8488680"/>
              <a:gd name="connsiteY2" fmla="*/ 4069080 h 4069080"/>
              <a:gd name="connsiteX3" fmla="*/ 0 w 8488680"/>
              <a:gd name="connsiteY3" fmla="*/ 4069080 h 4069080"/>
              <a:gd name="connsiteX0-1" fmla="*/ 0 w 8488680"/>
              <a:gd name="connsiteY0-2" fmla="*/ 4069080 h 4069080"/>
              <a:gd name="connsiteX1-3" fmla="*/ 0 w 8488680"/>
              <a:gd name="connsiteY1-4" fmla="*/ 0 h 4069080"/>
              <a:gd name="connsiteX2-5" fmla="*/ 8488680 w 8488680"/>
              <a:gd name="connsiteY2-6" fmla="*/ 4069080 h 4069080"/>
              <a:gd name="connsiteX3-7" fmla="*/ 0 w 8488680"/>
              <a:gd name="connsiteY3-8" fmla="*/ 4069080 h 4069080"/>
              <a:gd name="connsiteX0-9" fmla="*/ 0 w 8488680"/>
              <a:gd name="connsiteY0-10" fmla="*/ 4069080 h 4069080"/>
              <a:gd name="connsiteX1-11" fmla="*/ 0 w 8488680"/>
              <a:gd name="connsiteY1-12" fmla="*/ 0 h 4069080"/>
              <a:gd name="connsiteX2-13" fmla="*/ 8488680 w 8488680"/>
              <a:gd name="connsiteY2-14" fmla="*/ 4069080 h 4069080"/>
              <a:gd name="connsiteX3-15" fmla="*/ 0 w 8488680"/>
              <a:gd name="connsiteY3-16" fmla="*/ 4069080 h 4069080"/>
              <a:gd name="connsiteX0-17" fmla="*/ 0 w 8488680"/>
              <a:gd name="connsiteY0-18" fmla="*/ 4069080 h 4069080"/>
              <a:gd name="connsiteX1-19" fmla="*/ 0 w 8488680"/>
              <a:gd name="connsiteY1-20" fmla="*/ 0 h 4069080"/>
              <a:gd name="connsiteX2-21" fmla="*/ 8488680 w 8488680"/>
              <a:gd name="connsiteY2-22" fmla="*/ 4069080 h 4069080"/>
              <a:gd name="connsiteX3-23" fmla="*/ 0 w 8488680"/>
              <a:gd name="connsiteY3-24" fmla="*/ 4069080 h 4069080"/>
              <a:gd name="connsiteX0-25" fmla="*/ 0 w 8488680"/>
              <a:gd name="connsiteY0-26" fmla="*/ 4069080 h 4069080"/>
              <a:gd name="connsiteX1-27" fmla="*/ 0 w 8488680"/>
              <a:gd name="connsiteY1-28" fmla="*/ 0 h 4069080"/>
              <a:gd name="connsiteX2-29" fmla="*/ 8488680 w 8488680"/>
              <a:gd name="connsiteY2-30" fmla="*/ 4069080 h 4069080"/>
              <a:gd name="connsiteX3-31" fmla="*/ 0 w 8488680"/>
              <a:gd name="connsiteY3-32" fmla="*/ 4069080 h 4069080"/>
              <a:gd name="connsiteX0-33" fmla="*/ 0 w 8488680"/>
              <a:gd name="connsiteY0-34" fmla="*/ 4069080 h 4069080"/>
              <a:gd name="connsiteX1-35" fmla="*/ 0 w 8488680"/>
              <a:gd name="connsiteY1-36" fmla="*/ 0 h 4069080"/>
              <a:gd name="connsiteX2-37" fmla="*/ 8488680 w 8488680"/>
              <a:gd name="connsiteY2-38" fmla="*/ 4069080 h 4069080"/>
              <a:gd name="connsiteX3-39" fmla="*/ 0 w 8488680"/>
              <a:gd name="connsiteY3-40" fmla="*/ 4069080 h 4069080"/>
              <a:gd name="connsiteX0-41" fmla="*/ 0 w 8488680"/>
              <a:gd name="connsiteY0-42" fmla="*/ 4069080 h 4069080"/>
              <a:gd name="connsiteX1-43" fmla="*/ 0 w 8488680"/>
              <a:gd name="connsiteY1-44" fmla="*/ 0 h 4069080"/>
              <a:gd name="connsiteX2-45" fmla="*/ 8488680 w 8488680"/>
              <a:gd name="connsiteY2-46" fmla="*/ 4069080 h 4069080"/>
              <a:gd name="connsiteX3-47" fmla="*/ 0 w 8488680"/>
              <a:gd name="connsiteY3-48" fmla="*/ 4069080 h 4069080"/>
            </a:gdLst>
            <a:ahLst/>
            <a:cxnLst>
              <a:cxn ang="0">
                <a:pos x="connsiteX0-1" y="connsiteY0-2"/>
              </a:cxn>
              <a:cxn ang="0">
                <a:pos x="connsiteX1-3" y="connsiteY1-4"/>
              </a:cxn>
              <a:cxn ang="0">
                <a:pos x="connsiteX2-5" y="connsiteY2-6"/>
              </a:cxn>
              <a:cxn ang="0">
                <a:pos x="connsiteX3-7" y="connsiteY3-8"/>
              </a:cxn>
            </a:cxnLst>
            <a:rect l="l" t="t" r="r" b="b"/>
            <a:pathLst>
              <a:path w="8488680" h="4069080">
                <a:moveTo>
                  <a:pt x="0" y="4069080"/>
                </a:moveTo>
                <a:lnTo>
                  <a:pt x="0" y="0"/>
                </a:lnTo>
                <a:cubicBezTo>
                  <a:pt x="2219960" y="2072640"/>
                  <a:pt x="4820920" y="3444240"/>
                  <a:pt x="8488680" y="4069080"/>
                </a:cubicBezTo>
                <a:lnTo>
                  <a:pt x="0" y="40690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4" name="直角三角形 4"/>
          <p:cNvSpPr/>
          <p:nvPr/>
        </p:nvSpPr>
        <p:spPr>
          <a:xfrm flipV="1">
            <a:off x="-16510" y="133985"/>
            <a:ext cx="8138795" cy="6263640"/>
          </a:xfrm>
          <a:custGeom>
            <a:avLst/>
            <a:gdLst>
              <a:gd name="connsiteX0" fmla="*/ 0 w 8488680"/>
              <a:gd name="connsiteY0" fmla="*/ 4069080 h 4069080"/>
              <a:gd name="connsiteX1" fmla="*/ 0 w 8488680"/>
              <a:gd name="connsiteY1" fmla="*/ 0 h 4069080"/>
              <a:gd name="connsiteX2" fmla="*/ 8488680 w 8488680"/>
              <a:gd name="connsiteY2" fmla="*/ 4069080 h 4069080"/>
              <a:gd name="connsiteX3" fmla="*/ 0 w 8488680"/>
              <a:gd name="connsiteY3" fmla="*/ 4069080 h 4069080"/>
              <a:gd name="connsiteX0-1" fmla="*/ 0 w 8488680"/>
              <a:gd name="connsiteY0-2" fmla="*/ 4069080 h 4069080"/>
              <a:gd name="connsiteX1-3" fmla="*/ 0 w 8488680"/>
              <a:gd name="connsiteY1-4" fmla="*/ 0 h 4069080"/>
              <a:gd name="connsiteX2-5" fmla="*/ 8488680 w 8488680"/>
              <a:gd name="connsiteY2-6" fmla="*/ 4069080 h 4069080"/>
              <a:gd name="connsiteX3-7" fmla="*/ 0 w 8488680"/>
              <a:gd name="connsiteY3-8" fmla="*/ 4069080 h 4069080"/>
              <a:gd name="connsiteX0-9" fmla="*/ 0 w 8488680"/>
              <a:gd name="connsiteY0-10" fmla="*/ 4069080 h 4069080"/>
              <a:gd name="connsiteX1-11" fmla="*/ 0 w 8488680"/>
              <a:gd name="connsiteY1-12" fmla="*/ 0 h 4069080"/>
              <a:gd name="connsiteX2-13" fmla="*/ 8488680 w 8488680"/>
              <a:gd name="connsiteY2-14" fmla="*/ 4069080 h 4069080"/>
              <a:gd name="connsiteX3-15" fmla="*/ 0 w 8488680"/>
              <a:gd name="connsiteY3-16" fmla="*/ 4069080 h 4069080"/>
              <a:gd name="connsiteX0-17" fmla="*/ 0 w 8488680"/>
              <a:gd name="connsiteY0-18" fmla="*/ 4069080 h 4069080"/>
              <a:gd name="connsiteX1-19" fmla="*/ 0 w 8488680"/>
              <a:gd name="connsiteY1-20" fmla="*/ 0 h 4069080"/>
              <a:gd name="connsiteX2-21" fmla="*/ 8488680 w 8488680"/>
              <a:gd name="connsiteY2-22" fmla="*/ 4069080 h 4069080"/>
              <a:gd name="connsiteX3-23" fmla="*/ 0 w 8488680"/>
              <a:gd name="connsiteY3-24" fmla="*/ 4069080 h 4069080"/>
              <a:gd name="connsiteX0-25" fmla="*/ 0 w 8488680"/>
              <a:gd name="connsiteY0-26" fmla="*/ 4069080 h 4069080"/>
              <a:gd name="connsiteX1-27" fmla="*/ 0 w 8488680"/>
              <a:gd name="connsiteY1-28" fmla="*/ 0 h 4069080"/>
              <a:gd name="connsiteX2-29" fmla="*/ 8488680 w 8488680"/>
              <a:gd name="connsiteY2-30" fmla="*/ 4069080 h 4069080"/>
              <a:gd name="connsiteX3-31" fmla="*/ 0 w 8488680"/>
              <a:gd name="connsiteY3-32" fmla="*/ 4069080 h 4069080"/>
              <a:gd name="connsiteX0-33" fmla="*/ 0 w 8488680"/>
              <a:gd name="connsiteY0-34" fmla="*/ 4069080 h 4069080"/>
              <a:gd name="connsiteX1-35" fmla="*/ 0 w 8488680"/>
              <a:gd name="connsiteY1-36" fmla="*/ 0 h 4069080"/>
              <a:gd name="connsiteX2-37" fmla="*/ 8488680 w 8488680"/>
              <a:gd name="connsiteY2-38" fmla="*/ 4069080 h 4069080"/>
              <a:gd name="connsiteX3-39" fmla="*/ 0 w 8488680"/>
              <a:gd name="connsiteY3-40" fmla="*/ 4069080 h 4069080"/>
              <a:gd name="connsiteX0-41" fmla="*/ 0 w 8488680"/>
              <a:gd name="connsiteY0-42" fmla="*/ 4069080 h 4069080"/>
              <a:gd name="connsiteX1-43" fmla="*/ 0 w 8488680"/>
              <a:gd name="connsiteY1-44" fmla="*/ 0 h 4069080"/>
              <a:gd name="connsiteX2-45" fmla="*/ 8488680 w 8488680"/>
              <a:gd name="connsiteY2-46" fmla="*/ 4069080 h 4069080"/>
              <a:gd name="connsiteX3-47" fmla="*/ 0 w 8488680"/>
              <a:gd name="connsiteY3-48" fmla="*/ 4069080 h 4069080"/>
              <a:gd name="connsiteX0-49" fmla="*/ 0 w 8138160"/>
              <a:gd name="connsiteY0-50" fmla="*/ 4069080 h 6263640"/>
              <a:gd name="connsiteX1-51" fmla="*/ 0 w 8138160"/>
              <a:gd name="connsiteY1-52" fmla="*/ 0 h 6263640"/>
              <a:gd name="connsiteX2-53" fmla="*/ 8138160 w 8138160"/>
              <a:gd name="connsiteY2-54" fmla="*/ 6263640 h 6263640"/>
              <a:gd name="connsiteX3-55" fmla="*/ 0 w 8138160"/>
              <a:gd name="connsiteY3-56" fmla="*/ 4069080 h 6263640"/>
              <a:gd name="connsiteX0-57" fmla="*/ 0 w 8138160"/>
              <a:gd name="connsiteY0-58" fmla="*/ 4069080 h 6263640"/>
              <a:gd name="connsiteX1-59" fmla="*/ 0 w 8138160"/>
              <a:gd name="connsiteY1-60" fmla="*/ 0 h 6263640"/>
              <a:gd name="connsiteX2-61" fmla="*/ 8138160 w 8138160"/>
              <a:gd name="connsiteY2-62" fmla="*/ 6263640 h 6263640"/>
              <a:gd name="connsiteX3-63" fmla="*/ 0 w 8138160"/>
              <a:gd name="connsiteY3-64" fmla="*/ 4069080 h 6263640"/>
              <a:gd name="connsiteX0-65" fmla="*/ 121920 w 8138160"/>
              <a:gd name="connsiteY0-66" fmla="*/ 1691640 h 6263640"/>
              <a:gd name="connsiteX1-67" fmla="*/ 0 w 8138160"/>
              <a:gd name="connsiteY1-68" fmla="*/ 0 h 6263640"/>
              <a:gd name="connsiteX2-69" fmla="*/ 8138160 w 8138160"/>
              <a:gd name="connsiteY2-70" fmla="*/ 6263640 h 6263640"/>
              <a:gd name="connsiteX3-71" fmla="*/ 121920 w 8138160"/>
              <a:gd name="connsiteY3-72" fmla="*/ 1691640 h 6263640"/>
              <a:gd name="connsiteX0-73" fmla="*/ 15240 w 8138160"/>
              <a:gd name="connsiteY0-74" fmla="*/ 2087880 h 6263640"/>
              <a:gd name="connsiteX1-75" fmla="*/ 0 w 8138160"/>
              <a:gd name="connsiteY1-76" fmla="*/ 0 h 6263640"/>
              <a:gd name="connsiteX2-77" fmla="*/ 8138160 w 8138160"/>
              <a:gd name="connsiteY2-78" fmla="*/ 6263640 h 6263640"/>
              <a:gd name="connsiteX3-79" fmla="*/ 15240 w 8138160"/>
              <a:gd name="connsiteY3-80" fmla="*/ 2087880 h 6263640"/>
              <a:gd name="connsiteX0-81" fmla="*/ 15240 w 8138160"/>
              <a:gd name="connsiteY0-82" fmla="*/ 2087880 h 6263640"/>
              <a:gd name="connsiteX1-83" fmla="*/ 0 w 8138160"/>
              <a:gd name="connsiteY1-84" fmla="*/ 0 h 6263640"/>
              <a:gd name="connsiteX2-85" fmla="*/ 8138160 w 8138160"/>
              <a:gd name="connsiteY2-86" fmla="*/ 6263640 h 6263640"/>
              <a:gd name="connsiteX3-87" fmla="*/ 15240 w 8138160"/>
              <a:gd name="connsiteY3-88" fmla="*/ 2087880 h 6263640"/>
              <a:gd name="connsiteX0-89" fmla="*/ 15240 w 8138160"/>
              <a:gd name="connsiteY0-90" fmla="*/ 2087880 h 6263640"/>
              <a:gd name="connsiteX1-91" fmla="*/ 0 w 8138160"/>
              <a:gd name="connsiteY1-92" fmla="*/ 0 h 6263640"/>
              <a:gd name="connsiteX2-93" fmla="*/ 8138160 w 8138160"/>
              <a:gd name="connsiteY2-94" fmla="*/ 6263640 h 6263640"/>
              <a:gd name="connsiteX3-95" fmla="*/ 15240 w 8138160"/>
              <a:gd name="connsiteY3-96" fmla="*/ 2087880 h 6263640"/>
              <a:gd name="connsiteX0-97" fmla="*/ 15240 w 8138160"/>
              <a:gd name="connsiteY0-98" fmla="*/ 2087880 h 6263640"/>
              <a:gd name="connsiteX1-99" fmla="*/ 0 w 8138160"/>
              <a:gd name="connsiteY1-100" fmla="*/ 0 h 6263640"/>
              <a:gd name="connsiteX2-101" fmla="*/ 8138160 w 8138160"/>
              <a:gd name="connsiteY2-102" fmla="*/ 6263640 h 6263640"/>
              <a:gd name="connsiteX3-103" fmla="*/ 15240 w 8138160"/>
              <a:gd name="connsiteY3-104" fmla="*/ 2087880 h 6263640"/>
              <a:gd name="connsiteX0-105" fmla="*/ 15240 w 8138160"/>
              <a:gd name="connsiteY0-106" fmla="*/ 2087880 h 6263640"/>
              <a:gd name="connsiteX1-107" fmla="*/ 0 w 8138160"/>
              <a:gd name="connsiteY1-108" fmla="*/ 0 h 6263640"/>
              <a:gd name="connsiteX2-109" fmla="*/ 8138160 w 8138160"/>
              <a:gd name="connsiteY2-110" fmla="*/ 6263640 h 6263640"/>
              <a:gd name="connsiteX3-111" fmla="*/ 15240 w 8138160"/>
              <a:gd name="connsiteY3-112" fmla="*/ 2087880 h 6263640"/>
              <a:gd name="connsiteX0-113" fmla="*/ 15240 w 8138160"/>
              <a:gd name="connsiteY0-114" fmla="*/ 2087880 h 6263640"/>
              <a:gd name="connsiteX1-115" fmla="*/ 0 w 8138160"/>
              <a:gd name="connsiteY1-116" fmla="*/ 0 h 6263640"/>
              <a:gd name="connsiteX2-117" fmla="*/ 8138160 w 8138160"/>
              <a:gd name="connsiteY2-118" fmla="*/ 6263640 h 6263640"/>
              <a:gd name="connsiteX3-119" fmla="*/ 15240 w 8138160"/>
              <a:gd name="connsiteY3-120" fmla="*/ 2087880 h 6263640"/>
              <a:gd name="connsiteX0-121" fmla="*/ 15240 w 8138160"/>
              <a:gd name="connsiteY0-122" fmla="*/ 2087880 h 6263640"/>
              <a:gd name="connsiteX1-123" fmla="*/ 0 w 8138160"/>
              <a:gd name="connsiteY1-124" fmla="*/ 0 h 6263640"/>
              <a:gd name="connsiteX2-125" fmla="*/ 8138160 w 8138160"/>
              <a:gd name="connsiteY2-126" fmla="*/ 6263640 h 6263640"/>
              <a:gd name="connsiteX3-127" fmla="*/ 15240 w 8138160"/>
              <a:gd name="connsiteY3-128" fmla="*/ 2087880 h 6263640"/>
              <a:gd name="connsiteX0-129" fmla="*/ 15240 w 8138160"/>
              <a:gd name="connsiteY0-130" fmla="*/ 2087880 h 6263640"/>
              <a:gd name="connsiteX1-131" fmla="*/ 0 w 8138160"/>
              <a:gd name="connsiteY1-132" fmla="*/ 0 h 6263640"/>
              <a:gd name="connsiteX2-133" fmla="*/ 8138160 w 8138160"/>
              <a:gd name="connsiteY2-134" fmla="*/ 6263640 h 6263640"/>
              <a:gd name="connsiteX3-135" fmla="*/ 15240 w 8138160"/>
              <a:gd name="connsiteY3-136" fmla="*/ 2087880 h 6263640"/>
              <a:gd name="connsiteX0-137" fmla="*/ 15240 w 8138160"/>
              <a:gd name="connsiteY0-138" fmla="*/ 2087880 h 6263640"/>
              <a:gd name="connsiteX1-139" fmla="*/ 0 w 8138160"/>
              <a:gd name="connsiteY1-140" fmla="*/ 0 h 6263640"/>
              <a:gd name="connsiteX2-141" fmla="*/ 8138160 w 8138160"/>
              <a:gd name="connsiteY2-142" fmla="*/ 6263640 h 6263640"/>
              <a:gd name="connsiteX3-143" fmla="*/ 15240 w 8138160"/>
              <a:gd name="connsiteY3-144" fmla="*/ 2087880 h 6263640"/>
              <a:gd name="connsiteX0-145" fmla="*/ 15240 w 8138160"/>
              <a:gd name="connsiteY0-146" fmla="*/ 2087880 h 6263640"/>
              <a:gd name="connsiteX1-147" fmla="*/ 0 w 8138160"/>
              <a:gd name="connsiteY1-148" fmla="*/ 0 h 6263640"/>
              <a:gd name="connsiteX2-149" fmla="*/ 8138160 w 8138160"/>
              <a:gd name="connsiteY2-150" fmla="*/ 6263640 h 6263640"/>
              <a:gd name="connsiteX3-151" fmla="*/ 15240 w 8138160"/>
              <a:gd name="connsiteY3-152" fmla="*/ 2087880 h 6263640"/>
              <a:gd name="connsiteX0-153" fmla="*/ 15240 w 8138160"/>
              <a:gd name="connsiteY0-154" fmla="*/ 2087880 h 6263640"/>
              <a:gd name="connsiteX1-155" fmla="*/ 0 w 8138160"/>
              <a:gd name="connsiteY1-156" fmla="*/ 0 h 6263640"/>
              <a:gd name="connsiteX2-157" fmla="*/ 8138160 w 8138160"/>
              <a:gd name="connsiteY2-158" fmla="*/ 6263640 h 6263640"/>
              <a:gd name="connsiteX3-159" fmla="*/ 15240 w 8138160"/>
              <a:gd name="connsiteY3-160" fmla="*/ 2087880 h 6263640"/>
              <a:gd name="connsiteX0-161" fmla="*/ 15240 w 8138160"/>
              <a:gd name="connsiteY0-162" fmla="*/ 2087880 h 6263640"/>
              <a:gd name="connsiteX1-163" fmla="*/ 0 w 8138160"/>
              <a:gd name="connsiteY1-164" fmla="*/ 0 h 6263640"/>
              <a:gd name="connsiteX2-165" fmla="*/ 8138160 w 8138160"/>
              <a:gd name="connsiteY2-166" fmla="*/ 6263640 h 6263640"/>
              <a:gd name="connsiteX3-167" fmla="*/ 15240 w 8138160"/>
              <a:gd name="connsiteY3-168" fmla="*/ 2087880 h 6263640"/>
            </a:gdLst>
            <a:ahLst/>
            <a:cxnLst>
              <a:cxn ang="0">
                <a:pos x="connsiteX0-1" y="connsiteY0-2"/>
              </a:cxn>
              <a:cxn ang="0">
                <a:pos x="connsiteX1-3" y="connsiteY1-4"/>
              </a:cxn>
              <a:cxn ang="0">
                <a:pos x="connsiteX2-5" y="connsiteY2-6"/>
              </a:cxn>
              <a:cxn ang="0">
                <a:pos x="connsiteX3-7" y="connsiteY3-8"/>
              </a:cxn>
            </a:cxnLst>
            <a:rect l="l" t="t" r="r" b="b"/>
            <a:pathLst>
              <a:path w="8138160" h="6263640">
                <a:moveTo>
                  <a:pt x="15240" y="2087880"/>
                </a:moveTo>
                <a:lnTo>
                  <a:pt x="0" y="0"/>
                </a:lnTo>
                <a:cubicBezTo>
                  <a:pt x="1153160" y="3108960"/>
                  <a:pt x="5582920" y="5669280"/>
                  <a:pt x="8138160" y="6263640"/>
                </a:cubicBezTo>
                <a:cubicBezTo>
                  <a:pt x="5415280" y="5709920"/>
                  <a:pt x="2159000" y="4470400"/>
                  <a:pt x="15240" y="2087880"/>
                </a:cubicBezTo>
                <a:close/>
              </a:path>
            </a:pathLst>
          </a:custGeom>
          <a:solidFill>
            <a:srgbClr val="EE9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9" name="椭圆 38"/>
          <p:cNvSpPr/>
          <p:nvPr/>
        </p:nvSpPr>
        <p:spPr>
          <a:xfrm>
            <a:off x="1373138" y="909320"/>
            <a:ext cx="2696210" cy="2696210"/>
          </a:xfrm>
          <a:prstGeom prst="ellipse">
            <a:avLst/>
          </a:prstGeom>
          <a:solidFill>
            <a:srgbClr val="C0000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0" name="椭圆 39"/>
          <p:cNvSpPr/>
          <p:nvPr/>
        </p:nvSpPr>
        <p:spPr>
          <a:xfrm>
            <a:off x="1558876" y="1095058"/>
            <a:ext cx="2324735" cy="2324735"/>
          </a:xfrm>
          <a:prstGeom prst="ellipse">
            <a:avLst/>
          </a:prstGeom>
          <a:solidFill>
            <a:schemeClr val="bg1"/>
          </a:solidFill>
          <a:ln>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42" name="Rectangle 3"/>
          <p:cNvSpPr txBox="1">
            <a:spLocks noChangeArrowheads="1"/>
          </p:cNvSpPr>
          <p:nvPr/>
        </p:nvSpPr>
        <p:spPr bwMode="auto">
          <a:xfrm>
            <a:off x="1776270" y="1818640"/>
            <a:ext cx="1889946" cy="877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276" tIns="37138" rIns="74276" bIns="37138"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lang="zh-CN" altLang="en-US" sz="5400" b="1" spc="600" dirty="0">
                <a:solidFill>
                  <a:srgbClr val="C11920"/>
                </a:solidFill>
                <a:latin typeface="微软雅黑" panose="020B0503020204020204" charset="-122"/>
                <a:ea typeface="微软雅黑" panose="020B0503020204020204" charset="-122"/>
                <a:cs typeface="微软雅黑" panose="020B0503020204020204" charset="-122"/>
              </a:rPr>
              <a:t>目录</a:t>
            </a:r>
            <a:endParaRPr kumimoji="0" lang="zh-CN" altLang="en-US" sz="5400" b="1" i="0" u="none" strike="noStrike" kern="1200" cap="none" spc="600" normalizeH="0" baseline="0" noProof="0" dirty="0">
              <a:ln>
                <a:noFill/>
              </a:ln>
              <a:solidFill>
                <a:srgbClr val="C11920"/>
              </a:solidFill>
              <a:uLnTx/>
              <a:uFillTx/>
              <a:latin typeface="微软雅黑" panose="020B0503020204020204" charset="-122"/>
              <a:ea typeface="微软雅黑" panose="020B0503020204020204" charset="-122"/>
              <a:cs typeface="微软雅黑" panose="020B0503020204020204" charset="-122"/>
            </a:endParaRPr>
          </a:p>
        </p:txBody>
      </p:sp>
      <p:sp>
        <p:nvSpPr>
          <p:cNvPr id="10" name="Rectangle 4"/>
          <p:cNvSpPr>
            <a:spLocks noChangeArrowheads="1"/>
          </p:cNvSpPr>
          <p:nvPr/>
        </p:nvSpPr>
        <p:spPr bwMode="auto">
          <a:xfrm>
            <a:off x="11181016" y="6541367"/>
            <a:ext cx="1012192" cy="252730"/>
          </a:xfrm>
          <a:prstGeom prst="rect">
            <a:avLst/>
          </a:prstGeom>
          <a:noFill/>
          <a:ln w="9525">
            <a:noFill/>
            <a:miter lim="800000"/>
          </a:ln>
        </p:spPr>
        <p:txBody>
          <a:bodyPr lIns="92075" rIns="92075">
            <a:spAutoFit/>
          </a:bodyPr>
          <a:lstStyle/>
          <a:p>
            <a:pPr algn="ctr" defTabSz="762000" eaLnBrk="0" fontAlgn="base" hangingPunct="0">
              <a:spcBef>
                <a:spcPct val="0"/>
              </a:spcBef>
              <a:spcAft>
                <a:spcPct val="0"/>
              </a:spcAft>
              <a:buClr>
                <a:srgbClr val="000000"/>
              </a:buClr>
              <a:buSzPct val="100000"/>
            </a:pP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fld id="{F239DB82-C141-4026-A57F-D7C8FDF175A3}" type="slidenum">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fld>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050" b="1"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4" name="TextBox 11"/>
          <p:cNvSpPr txBox="1">
            <a:spLocks noChangeArrowheads="1"/>
          </p:cNvSpPr>
          <p:nvPr/>
        </p:nvSpPr>
        <p:spPr bwMode="auto">
          <a:xfrm>
            <a:off x="114349" y="6595342"/>
            <a:ext cx="110639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1pPr>
            <a:lvl2pPr marL="742950" indent="-28575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2pPr>
            <a:lvl3pPr marL="11430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3pPr>
            <a:lvl4pPr marL="16002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4pPr>
            <a:lvl5pPr marL="20574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 </a:t>
            </a:r>
            <a:r>
              <a:rPr kumimoji="0" lang="zh-CN"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内部</a:t>
            </a:r>
            <a:r>
              <a:rPr kumimoji="0" lang="zh-CN" altLang="en-US"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资料，注意保管</a:t>
            </a:r>
          </a:p>
        </p:txBody>
      </p:sp>
      <p:sp>
        <p:nvSpPr>
          <p:cNvPr id="12" name="直角三角形 4"/>
          <p:cNvSpPr/>
          <p:nvPr userDrawn="1"/>
        </p:nvSpPr>
        <p:spPr>
          <a:xfrm flipV="1">
            <a:off x="-16510" y="-10795"/>
            <a:ext cx="8489315" cy="4069080"/>
          </a:xfrm>
          <a:custGeom>
            <a:avLst/>
            <a:gdLst>
              <a:gd name="connsiteX0" fmla="*/ 0 w 8488680"/>
              <a:gd name="connsiteY0" fmla="*/ 4069080 h 4069080"/>
              <a:gd name="connsiteX1" fmla="*/ 0 w 8488680"/>
              <a:gd name="connsiteY1" fmla="*/ 0 h 4069080"/>
              <a:gd name="connsiteX2" fmla="*/ 8488680 w 8488680"/>
              <a:gd name="connsiteY2" fmla="*/ 4069080 h 4069080"/>
              <a:gd name="connsiteX3" fmla="*/ 0 w 8488680"/>
              <a:gd name="connsiteY3" fmla="*/ 4069080 h 4069080"/>
              <a:gd name="connsiteX0-1" fmla="*/ 0 w 8488680"/>
              <a:gd name="connsiteY0-2" fmla="*/ 4069080 h 4069080"/>
              <a:gd name="connsiteX1-3" fmla="*/ 0 w 8488680"/>
              <a:gd name="connsiteY1-4" fmla="*/ 0 h 4069080"/>
              <a:gd name="connsiteX2-5" fmla="*/ 8488680 w 8488680"/>
              <a:gd name="connsiteY2-6" fmla="*/ 4069080 h 4069080"/>
              <a:gd name="connsiteX3-7" fmla="*/ 0 w 8488680"/>
              <a:gd name="connsiteY3-8" fmla="*/ 4069080 h 4069080"/>
              <a:gd name="connsiteX0-9" fmla="*/ 0 w 8488680"/>
              <a:gd name="connsiteY0-10" fmla="*/ 4069080 h 4069080"/>
              <a:gd name="connsiteX1-11" fmla="*/ 0 w 8488680"/>
              <a:gd name="connsiteY1-12" fmla="*/ 0 h 4069080"/>
              <a:gd name="connsiteX2-13" fmla="*/ 8488680 w 8488680"/>
              <a:gd name="connsiteY2-14" fmla="*/ 4069080 h 4069080"/>
              <a:gd name="connsiteX3-15" fmla="*/ 0 w 8488680"/>
              <a:gd name="connsiteY3-16" fmla="*/ 4069080 h 4069080"/>
              <a:gd name="connsiteX0-17" fmla="*/ 0 w 8488680"/>
              <a:gd name="connsiteY0-18" fmla="*/ 4069080 h 4069080"/>
              <a:gd name="connsiteX1-19" fmla="*/ 0 w 8488680"/>
              <a:gd name="connsiteY1-20" fmla="*/ 0 h 4069080"/>
              <a:gd name="connsiteX2-21" fmla="*/ 8488680 w 8488680"/>
              <a:gd name="connsiteY2-22" fmla="*/ 4069080 h 4069080"/>
              <a:gd name="connsiteX3-23" fmla="*/ 0 w 8488680"/>
              <a:gd name="connsiteY3-24" fmla="*/ 4069080 h 4069080"/>
              <a:gd name="connsiteX0-25" fmla="*/ 0 w 8488680"/>
              <a:gd name="connsiteY0-26" fmla="*/ 4069080 h 4069080"/>
              <a:gd name="connsiteX1-27" fmla="*/ 0 w 8488680"/>
              <a:gd name="connsiteY1-28" fmla="*/ 0 h 4069080"/>
              <a:gd name="connsiteX2-29" fmla="*/ 8488680 w 8488680"/>
              <a:gd name="connsiteY2-30" fmla="*/ 4069080 h 4069080"/>
              <a:gd name="connsiteX3-31" fmla="*/ 0 w 8488680"/>
              <a:gd name="connsiteY3-32" fmla="*/ 4069080 h 4069080"/>
              <a:gd name="connsiteX0-33" fmla="*/ 0 w 8488680"/>
              <a:gd name="connsiteY0-34" fmla="*/ 4069080 h 4069080"/>
              <a:gd name="connsiteX1-35" fmla="*/ 0 w 8488680"/>
              <a:gd name="connsiteY1-36" fmla="*/ 0 h 4069080"/>
              <a:gd name="connsiteX2-37" fmla="*/ 8488680 w 8488680"/>
              <a:gd name="connsiteY2-38" fmla="*/ 4069080 h 4069080"/>
              <a:gd name="connsiteX3-39" fmla="*/ 0 w 8488680"/>
              <a:gd name="connsiteY3-40" fmla="*/ 4069080 h 4069080"/>
              <a:gd name="connsiteX0-41" fmla="*/ 0 w 8488680"/>
              <a:gd name="connsiteY0-42" fmla="*/ 4069080 h 4069080"/>
              <a:gd name="connsiteX1-43" fmla="*/ 0 w 8488680"/>
              <a:gd name="connsiteY1-44" fmla="*/ 0 h 4069080"/>
              <a:gd name="connsiteX2-45" fmla="*/ 8488680 w 8488680"/>
              <a:gd name="connsiteY2-46" fmla="*/ 4069080 h 4069080"/>
              <a:gd name="connsiteX3-47" fmla="*/ 0 w 8488680"/>
              <a:gd name="connsiteY3-48" fmla="*/ 4069080 h 4069080"/>
            </a:gdLst>
            <a:ahLst/>
            <a:cxnLst>
              <a:cxn ang="0">
                <a:pos x="connsiteX0-1" y="connsiteY0-2"/>
              </a:cxn>
              <a:cxn ang="0">
                <a:pos x="connsiteX1-3" y="connsiteY1-4"/>
              </a:cxn>
              <a:cxn ang="0">
                <a:pos x="connsiteX2-5" y="connsiteY2-6"/>
              </a:cxn>
              <a:cxn ang="0">
                <a:pos x="connsiteX3-7" y="connsiteY3-8"/>
              </a:cxn>
            </a:cxnLst>
            <a:rect l="l" t="t" r="r" b="b"/>
            <a:pathLst>
              <a:path w="8488680" h="4069080">
                <a:moveTo>
                  <a:pt x="0" y="4069080"/>
                </a:moveTo>
                <a:lnTo>
                  <a:pt x="0" y="0"/>
                </a:lnTo>
                <a:cubicBezTo>
                  <a:pt x="2219960" y="2072640"/>
                  <a:pt x="4820920" y="3444240"/>
                  <a:pt x="8488680" y="4069080"/>
                </a:cubicBezTo>
                <a:lnTo>
                  <a:pt x="0" y="40690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3" name="直角三角形 4"/>
          <p:cNvSpPr/>
          <p:nvPr userDrawn="1"/>
        </p:nvSpPr>
        <p:spPr>
          <a:xfrm flipV="1">
            <a:off x="-16510" y="133985"/>
            <a:ext cx="8138795" cy="6263640"/>
          </a:xfrm>
          <a:custGeom>
            <a:avLst/>
            <a:gdLst>
              <a:gd name="connsiteX0" fmla="*/ 0 w 8488680"/>
              <a:gd name="connsiteY0" fmla="*/ 4069080 h 4069080"/>
              <a:gd name="connsiteX1" fmla="*/ 0 w 8488680"/>
              <a:gd name="connsiteY1" fmla="*/ 0 h 4069080"/>
              <a:gd name="connsiteX2" fmla="*/ 8488680 w 8488680"/>
              <a:gd name="connsiteY2" fmla="*/ 4069080 h 4069080"/>
              <a:gd name="connsiteX3" fmla="*/ 0 w 8488680"/>
              <a:gd name="connsiteY3" fmla="*/ 4069080 h 4069080"/>
              <a:gd name="connsiteX0-1" fmla="*/ 0 w 8488680"/>
              <a:gd name="connsiteY0-2" fmla="*/ 4069080 h 4069080"/>
              <a:gd name="connsiteX1-3" fmla="*/ 0 w 8488680"/>
              <a:gd name="connsiteY1-4" fmla="*/ 0 h 4069080"/>
              <a:gd name="connsiteX2-5" fmla="*/ 8488680 w 8488680"/>
              <a:gd name="connsiteY2-6" fmla="*/ 4069080 h 4069080"/>
              <a:gd name="connsiteX3-7" fmla="*/ 0 w 8488680"/>
              <a:gd name="connsiteY3-8" fmla="*/ 4069080 h 4069080"/>
              <a:gd name="connsiteX0-9" fmla="*/ 0 w 8488680"/>
              <a:gd name="connsiteY0-10" fmla="*/ 4069080 h 4069080"/>
              <a:gd name="connsiteX1-11" fmla="*/ 0 w 8488680"/>
              <a:gd name="connsiteY1-12" fmla="*/ 0 h 4069080"/>
              <a:gd name="connsiteX2-13" fmla="*/ 8488680 w 8488680"/>
              <a:gd name="connsiteY2-14" fmla="*/ 4069080 h 4069080"/>
              <a:gd name="connsiteX3-15" fmla="*/ 0 w 8488680"/>
              <a:gd name="connsiteY3-16" fmla="*/ 4069080 h 4069080"/>
              <a:gd name="connsiteX0-17" fmla="*/ 0 w 8488680"/>
              <a:gd name="connsiteY0-18" fmla="*/ 4069080 h 4069080"/>
              <a:gd name="connsiteX1-19" fmla="*/ 0 w 8488680"/>
              <a:gd name="connsiteY1-20" fmla="*/ 0 h 4069080"/>
              <a:gd name="connsiteX2-21" fmla="*/ 8488680 w 8488680"/>
              <a:gd name="connsiteY2-22" fmla="*/ 4069080 h 4069080"/>
              <a:gd name="connsiteX3-23" fmla="*/ 0 w 8488680"/>
              <a:gd name="connsiteY3-24" fmla="*/ 4069080 h 4069080"/>
              <a:gd name="connsiteX0-25" fmla="*/ 0 w 8488680"/>
              <a:gd name="connsiteY0-26" fmla="*/ 4069080 h 4069080"/>
              <a:gd name="connsiteX1-27" fmla="*/ 0 w 8488680"/>
              <a:gd name="connsiteY1-28" fmla="*/ 0 h 4069080"/>
              <a:gd name="connsiteX2-29" fmla="*/ 8488680 w 8488680"/>
              <a:gd name="connsiteY2-30" fmla="*/ 4069080 h 4069080"/>
              <a:gd name="connsiteX3-31" fmla="*/ 0 w 8488680"/>
              <a:gd name="connsiteY3-32" fmla="*/ 4069080 h 4069080"/>
              <a:gd name="connsiteX0-33" fmla="*/ 0 w 8488680"/>
              <a:gd name="connsiteY0-34" fmla="*/ 4069080 h 4069080"/>
              <a:gd name="connsiteX1-35" fmla="*/ 0 w 8488680"/>
              <a:gd name="connsiteY1-36" fmla="*/ 0 h 4069080"/>
              <a:gd name="connsiteX2-37" fmla="*/ 8488680 w 8488680"/>
              <a:gd name="connsiteY2-38" fmla="*/ 4069080 h 4069080"/>
              <a:gd name="connsiteX3-39" fmla="*/ 0 w 8488680"/>
              <a:gd name="connsiteY3-40" fmla="*/ 4069080 h 4069080"/>
              <a:gd name="connsiteX0-41" fmla="*/ 0 w 8488680"/>
              <a:gd name="connsiteY0-42" fmla="*/ 4069080 h 4069080"/>
              <a:gd name="connsiteX1-43" fmla="*/ 0 w 8488680"/>
              <a:gd name="connsiteY1-44" fmla="*/ 0 h 4069080"/>
              <a:gd name="connsiteX2-45" fmla="*/ 8488680 w 8488680"/>
              <a:gd name="connsiteY2-46" fmla="*/ 4069080 h 4069080"/>
              <a:gd name="connsiteX3-47" fmla="*/ 0 w 8488680"/>
              <a:gd name="connsiteY3-48" fmla="*/ 4069080 h 4069080"/>
              <a:gd name="connsiteX0-49" fmla="*/ 0 w 8138160"/>
              <a:gd name="connsiteY0-50" fmla="*/ 4069080 h 6263640"/>
              <a:gd name="connsiteX1-51" fmla="*/ 0 w 8138160"/>
              <a:gd name="connsiteY1-52" fmla="*/ 0 h 6263640"/>
              <a:gd name="connsiteX2-53" fmla="*/ 8138160 w 8138160"/>
              <a:gd name="connsiteY2-54" fmla="*/ 6263640 h 6263640"/>
              <a:gd name="connsiteX3-55" fmla="*/ 0 w 8138160"/>
              <a:gd name="connsiteY3-56" fmla="*/ 4069080 h 6263640"/>
              <a:gd name="connsiteX0-57" fmla="*/ 0 w 8138160"/>
              <a:gd name="connsiteY0-58" fmla="*/ 4069080 h 6263640"/>
              <a:gd name="connsiteX1-59" fmla="*/ 0 w 8138160"/>
              <a:gd name="connsiteY1-60" fmla="*/ 0 h 6263640"/>
              <a:gd name="connsiteX2-61" fmla="*/ 8138160 w 8138160"/>
              <a:gd name="connsiteY2-62" fmla="*/ 6263640 h 6263640"/>
              <a:gd name="connsiteX3-63" fmla="*/ 0 w 8138160"/>
              <a:gd name="connsiteY3-64" fmla="*/ 4069080 h 6263640"/>
              <a:gd name="connsiteX0-65" fmla="*/ 121920 w 8138160"/>
              <a:gd name="connsiteY0-66" fmla="*/ 1691640 h 6263640"/>
              <a:gd name="connsiteX1-67" fmla="*/ 0 w 8138160"/>
              <a:gd name="connsiteY1-68" fmla="*/ 0 h 6263640"/>
              <a:gd name="connsiteX2-69" fmla="*/ 8138160 w 8138160"/>
              <a:gd name="connsiteY2-70" fmla="*/ 6263640 h 6263640"/>
              <a:gd name="connsiteX3-71" fmla="*/ 121920 w 8138160"/>
              <a:gd name="connsiteY3-72" fmla="*/ 1691640 h 6263640"/>
              <a:gd name="connsiteX0-73" fmla="*/ 15240 w 8138160"/>
              <a:gd name="connsiteY0-74" fmla="*/ 2087880 h 6263640"/>
              <a:gd name="connsiteX1-75" fmla="*/ 0 w 8138160"/>
              <a:gd name="connsiteY1-76" fmla="*/ 0 h 6263640"/>
              <a:gd name="connsiteX2-77" fmla="*/ 8138160 w 8138160"/>
              <a:gd name="connsiteY2-78" fmla="*/ 6263640 h 6263640"/>
              <a:gd name="connsiteX3-79" fmla="*/ 15240 w 8138160"/>
              <a:gd name="connsiteY3-80" fmla="*/ 2087880 h 6263640"/>
              <a:gd name="connsiteX0-81" fmla="*/ 15240 w 8138160"/>
              <a:gd name="connsiteY0-82" fmla="*/ 2087880 h 6263640"/>
              <a:gd name="connsiteX1-83" fmla="*/ 0 w 8138160"/>
              <a:gd name="connsiteY1-84" fmla="*/ 0 h 6263640"/>
              <a:gd name="connsiteX2-85" fmla="*/ 8138160 w 8138160"/>
              <a:gd name="connsiteY2-86" fmla="*/ 6263640 h 6263640"/>
              <a:gd name="connsiteX3-87" fmla="*/ 15240 w 8138160"/>
              <a:gd name="connsiteY3-88" fmla="*/ 2087880 h 6263640"/>
              <a:gd name="connsiteX0-89" fmla="*/ 15240 w 8138160"/>
              <a:gd name="connsiteY0-90" fmla="*/ 2087880 h 6263640"/>
              <a:gd name="connsiteX1-91" fmla="*/ 0 w 8138160"/>
              <a:gd name="connsiteY1-92" fmla="*/ 0 h 6263640"/>
              <a:gd name="connsiteX2-93" fmla="*/ 8138160 w 8138160"/>
              <a:gd name="connsiteY2-94" fmla="*/ 6263640 h 6263640"/>
              <a:gd name="connsiteX3-95" fmla="*/ 15240 w 8138160"/>
              <a:gd name="connsiteY3-96" fmla="*/ 2087880 h 6263640"/>
              <a:gd name="connsiteX0-97" fmla="*/ 15240 w 8138160"/>
              <a:gd name="connsiteY0-98" fmla="*/ 2087880 h 6263640"/>
              <a:gd name="connsiteX1-99" fmla="*/ 0 w 8138160"/>
              <a:gd name="connsiteY1-100" fmla="*/ 0 h 6263640"/>
              <a:gd name="connsiteX2-101" fmla="*/ 8138160 w 8138160"/>
              <a:gd name="connsiteY2-102" fmla="*/ 6263640 h 6263640"/>
              <a:gd name="connsiteX3-103" fmla="*/ 15240 w 8138160"/>
              <a:gd name="connsiteY3-104" fmla="*/ 2087880 h 6263640"/>
              <a:gd name="connsiteX0-105" fmla="*/ 15240 w 8138160"/>
              <a:gd name="connsiteY0-106" fmla="*/ 2087880 h 6263640"/>
              <a:gd name="connsiteX1-107" fmla="*/ 0 w 8138160"/>
              <a:gd name="connsiteY1-108" fmla="*/ 0 h 6263640"/>
              <a:gd name="connsiteX2-109" fmla="*/ 8138160 w 8138160"/>
              <a:gd name="connsiteY2-110" fmla="*/ 6263640 h 6263640"/>
              <a:gd name="connsiteX3-111" fmla="*/ 15240 w 8138160"/>
              <a:gd name="connsiteY3-112" fmla="*/ 2087880 h 6263640"/>
              <a:gd name="connsiteX0-113" fmla="*/ 15240 w 8138160"/>
              <a:gd name="connsiteY0-114" fmla="*/ 2087880 h 6263640"/>
              <a:gd name="connsiteX1-115" fmla="*/ 0 w 8138160"/>
              <a:gd name="connsiteY1-116" fmla="*/ 0 h 6263640"/>
              <a:gd name="connsiteX2-117" fmla="*/ 8138160 w 8138160"/>
              <a:gd name="connsiteY2-118" fmla="*/ 6263640 h 6263640"/>
              <a:gd name="connsiteX3-119" fmla="*/ 15240 w 8138160"/>
              <a:gd name="connsiteY3-120" fmla="*/ 2087880 h 6263640"/>
              <a:gd name="connsiteX0-121" fmla="*/ 15240 w 8138160"/>
              <a:gd name="connsiteY0-122" fmla="*/ 2087880 h 6263640"/>
              <a:gd name="connsiteX1-123" fmla="*/ 0 w 8138160"/>
              <a:gd name="connsiteY1-124" fmla="*/ 0 h 6263640"/>
              <a:gd name="connsiteX2-125" fmla="*/ 8138160 w 8138160"/>
              <a:gd name="connsiteY2-126" fmla="*/ 6263640 h 6263640"/>
              <a:gd name="connsiteX3-127" fmla="*/ 15240 w 8138160"/>
              <a:gd name="connsiteY3-128" fmla="*/ 2087880 h 6263640"/>
              <a:gd name="connsiteX0-129" fmla="*/ 15240 w 8138160"/>
              <a:gd name="connsiteY0-130" fmla="*/ 2087880 h 6263640"/>
              <a:gd name="connsiteX1-131" fmla="*/ 0 w 8138160"/>
              <a:gd name="connsiteY1-132" fmla="*/ 0 h 6263640"/>
              <a:gd name="connsiteX2-133" fmla="*/ 8138160 w 8138160"/>
              <a:gd name="connsiteY2-134" fmla="*/ 6263640 h 6263640"/>
              <a:gd name="connsiteX3-135" fmla="*/ 15240 w 8138160"/>
              <a:gd name="connsiteY3-136" fmla="*/ 2087880 h 6263640"/>
              <a:gd name="connsiteX0-137" fmla="*/ 15240 w 8138160"/>
              <a:gd name="connsiteY0-138" fmla="*/ 2087880 h 6263640"/>
              <a:gd name="connsiteX1-139" fmla="*/ 0 w 8138160"/>
              <a:gd name="connsiteY1-140" fmla="*/ 0 h 6263640"/>
              <a:gd name="connsiteX2-141" fmla="*/ 8138160 w 8138160"/>
              <a:gd name="connsiteY2-142" fmla="*/ 6263640 h 6263640"/>
              <a:gd name="connsiteX3-143" fmla="*/ 15240 w 8138160"/>
              <a:gd name="connsiteY3-144" fmla="*/ 2087880 h 6263640"/>
              <a:gd name="connsiteX0-145" fmla="*/ 15240 w 8138160"/>
              <a:gd name="connsiteY0-146" fmla="*/ 2087880 h 6263640"/>
              <a:gd name="connsiteX1-147" fmla="*/ 0 w 8138160"/>
              <a:gd name="connsiteY1-148" fmla="*/ 0 h 6263640"/>
              <a:gd name="connsiteX2-149" fmla="*/ 8138160 w 8138160"/>
              <a:gd name="connsiteY2-150" fmla="*/ 6263640 h 6263640"/>
              <a:gd name="connsiteX3-151" fmla="*/ 15240 w 8138160"/>
              <a:gd name="connsiteY3-152" fmla="*/ 2087880 h 6263640"/>
              <a:gd name="connsiteX0-153" fmla="*/ 15240 w 8138160"/>
              <a:gd name="connsiteY0-154" fmla="*/ 2087880 h 6263640"/>
              <a:gd name="connsiteX1-155" fmla="*/ 0 w 8138160"/>
              <a:gd name="connsiteY1-156" fmla="*/ 0 h 6263640"/>
              <a:gd name="connsiteX2-157" fmla="*/ 8138160 w 8138160"/>
              <a:gd name="connsiteY2-158" fmla="*/ 6263640 h 6263640"/>
              <a:gd name="connsiteX3-159" fmla="*/ 15240 w 8138160"/>
              <a:gd name="connsiteY3-160" fmla="*/ 2087880 h 6263640"/>
              <a:gd name="connsiteX0-161" fmla="*/ 15240 w 8138160"/>
              <a:gd name="connsiteY0-162" fmla="*/ 2087880 h 6263640"/>
              <a:gd name="connsiteX1-163" fmla="*/ 0 w 8138160"/>
              <a:gd name="connsiteY1-164" fmla="*/ 0 h 6263640"/>
              <a:gd name="connsiteX2-165" fmla="*/ 8138160 w 8138160"/>
              <a:gd name="connsiteY2-166" fmla="*/ 6263640 h 6263640"/>
              <a:gd name="connsiteX3-167" fmla="*/ 15240 w 8138160"/>
              <a:gd name="connsiteY3-168" fmla="*/ 2087880 h 6263640"/>
            </a:gdLst>
            <a:ahLst/>
            <a:cxnLst>
              <a:cxn ang="0">
                <a:pos x="connsiteX0-1" y="connsiteY0-2"/>
              </a:cxn>
              <a:cxn ang="0">
                <a:pos x="connsiteX1-3" y="connsiteY1-4"/>
              </a:cxn>
              <a:cxn ang="0">
                <a:pos x="connsiteX2-5" y="connsiteY2-6"/>
              </a:cxn>
              <a:cxn ang="0">
                <a:pos x="connsiteX3-7" y="connsiteY3-8"/>
              </a:cxn>
            </a:cxnLst>
            <a:rect l="l" t="t" r="r" b="b"/>
            <a:pathLst>
              <a:path w="8138160" h="6263640">
                <a:moveTo>
                  <a:pt x="15240" y="2087880"/>
                </a:moveTo>
                <a:lnTo>
                  <a:pt x="0" y="0"/>
                </a:lnTo>
                <a:cubicBezTo>
                  <a:pt x="1153160" y="3108960"/>
                  <a:pt x="5582920" y="5669280"/>
                  <a:pt x="8138160" y="6263640"/>
                </a:cubicBezTo>
                <a:cubicBezTo>
                  <a:pt x="5415280" y="5709920"/>
                  <a:pt x="2159000" y="4470400"/>
                  <a:pt x="15240" y="2087880"/>
                </a:cubicBezTo>
                <a:close/>
              </a:path>
            </a:pathLst>
          </a:custGeom>
          <a:solidFill>
            <a:srgbClr val="EE9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4" name="椭圆 13"/>
          <p:cNvSpPr/>
          <p:nvPr userDrawn="1"/>
        </p:nvSpPr>
        <p:spPr>
          <a:xfrm>
            <a:off x="1373138" y="909320"/>
            <a:ext cx="2696210" cy="269621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5" name="椭圆 14"/>
          <p:cNvSpPr/>
          <p:nvPr userDrawn="1"/>
        </p:nvSpPr>
        <p:spPr>
          <a:xfrm>
            <a:off x="1558876" y="1095058"/>
            <a:ext cx="2324735" cy="2324735"/>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16" name="Rectangle 3"/>
          <p:cNvSpPr txBox="1">
            <a:spLocks noChangeArrowheads="1"/>
          </p:cNvSpPr>
          <p:nvPr userDrawn="1"/>
        </p:nvSpPr>
        <p:spPr bwMode="auto">
          <a:xfrm>
            <a:off x="1776270" y="1818640"/>
            <a:ext cx="1889946" cy="877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276" tIns="37138" rIns="74276" bIns="37138"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lang="zh-CN" altLang="en-US" sz="5400" b="1" spc="600" dirty="0">
                <a:solidFill>
                  <a:srgbClr val="C1192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目录</a:t>
            </a:r>
            <a:endParaRPr kumimoji="0" lang="zh-CN" altLang="en-US" sz="5400" b="1" i="0" u="none" strike="noStrike" kern="1200" cap="none" spc="600" normalizeH="0" baseline="0" noProof="0" dirty="0">
              <a:ln>
                <a:noFill/>
              </a:ln>
              <a:solidFill>
                <a:srgbClr val="C1192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endParaRPr>
          </a:p>
        </p:txBody>
      </p:sp>
      <p:sp>
        <p:nvSpPr>
          <p:cNvPr id="17" name="Rectangle 4"/>
          <p:cNvSpPr>
            <a:spLocks noChangeArrowheads="1"/>
          </p:cNvSpPr>
          <p:nvPr userDrawn="1"/>
        </p:nvSpPr>
        <p:spPr bwMode="auto">
          <a:xfrm>
            <a:off x="11181016" y="6541367"/>
            <a:ext cx="1012192" cy="252730"/>
          </a:xfrm>
          <a:prstGeom prst="rect">
            <a:avLst/>
          </a:prstGeom>
          <a:noFill/>
          <a:ln w="9525">
            <a:noFill/>
            <a:miter lim="800000"/>
          </a:ln>
        </p:spPr>
        <p:txBody>
          <a:bodyPr lIns="92075" rIns="92075">
            <a:spAutoFit/>
          </a:bodyPr>
          <a:lstStyle/>
          <a:p>
            <a:pPr algn="ctr" defTabSz="762000" eaLnBrk="0" fontAlgn="base" hangingPunct="0">
              <a:spcBef>
                <a:spcPct val="0"/>
              </a:spcBef>
              <a:spcAft>
                <a:spcPct val="0"/>
              </a:spcAft>
              <a:buClr>
                <a:srgbClr val="000000"/>
              </a:buClr>
              <a:buSzPct val="100000"/>
            </a:pP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fld id="{F239DB82-C141-4026-A57F-D7C8FDF175A3}" type="slidenum">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fld>
            <a:r>
              <a:rPr lang="zh-CN" altLang="en-US" sz="1050" b="1"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1050" b="1"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050" b="1"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8" name="TextBox 11"/>
          <p:cNvSpPr txBox="1">
            <a:spLocks noChangeArrowheads="1"/>
          </p:cNvSpPr>
          <p:nvPr userDrawn="1"/>
        </p:nvSpPr>
        <p:spPr bwMode="auto">
          <a:xfrm>
            <a:off x="114349" y="6595342"/>
            <a:ext cx="110639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1pPr>
            <a:lvl2pPr marL="742950" indent="-28575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2pPr>
            <a:lvl3pPr marL="11430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3pPr>
            <a:lvl4pPr marL="16002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4pPr>
            <a:lvl5pPr marL="2057400" indent="-228600">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sz="1400" b="1">
                <a:solidFill>
                  <a:schemeClr val="bg1"/>
                </a:solidFill>
                <a:latin typeface="华文楷体" panose="02010600040101010101" pitchFamily="2" charset="-122"/>
                <a:ea typeface="宋体" panose="02010600030101010101" pitchFamily="2" charset="-122"/>
                <a:cs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 </a:t>
            </a:r>
            <a:r>
              <a:rPr kumimoji="0" lang="zh-CN" altLang="zh-CN"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内部</a:t>
            </a:r>
            <a:r>
              <a:rPr kumimoji="0" lang="zh-CN" altLang="en-US" sz="7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资料，注意保管</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内容">
    <p:spTree>
      <p:nvGrpSpPr>
        <p:cNvPr id="1" name=""/>
        <p:cNvGrpSpPr/>
        <p:nvPr/>
      </p:nvGrpSpPr>
      <p:grpSpPr>
        <a:xfrm>
          <a:off x="0" y="0"/>
          <a:ext cx="0" cy="0"/>
          <a:chOff x="0" y="0"/>
          <a:chExt cx="0" cy="0"/>
        </a:xfrm>
      </p:grpSpPr>
      <p:sp>
        <p:nvSpPr>
          <p:cNvPr id="4098" name="Rectangle 23"/>
          <p:cNvSpPr/>
          <p:nvPr userDrawn="1"/>
        </p:nvSpPr>
        <p:spPr>
          <a:xfrm>
            <a:off x="0" y="6527800"/>
            <a:ext cx="12192000" cy="371475"/>
          </a:xfrm>
          <a:prstGeom prst="rect">
            <a:avLst/>
          </a:prstGeom>
          <a:solidFill>
            <a:srgbClr val="EEECE1"/>
          </a:solidFill>
          <a:ln w="3175">
            <a:noFill/>
          </a:ln>
        </p:spPr>
        <p:txBody>
          <a:bodyPr lIns="90000" tIns="46800" rIns="90000" bIns="46800" anchor="ctr">
            <a:spAutoFit/>
          </a:bodyPr>
          <a:lstStyle/>
          <a:p>
            <a:pPr lvl="0" indent="0"/>
            <a:endParaRPr lang="zh-CN" altLang="en-US" dirty="0">
              <a:solidFill>
                <a:srgbClr val="000000"/>
              </a:solidFill>
              <a:latin typeface="Calibri" panose="020F0502020204030204" charset="0"/>
              <a:ea typeface="华文楷体" panose="02010600040101010101" pitchFamily="2" charset="-122"/>
            </a:endParaRPr>
          </a:p>
        </p:txBody>
      </p:sp>
      <p:sp>
        <p:nvSpPr>
          <p:cNvPr id="4099" name="文本框 7"/>
          <p:cNvSpPr txBox="1"/>
          <p:nvPr userDrawn="1"/>
        </p:nvSpPr>
        <p:spPr>
          <a:xfrm>
            <a:off x="195263" y="6606541"/>
            <a:ext cx="974725" cy="213995"/>
          </a:xfrm>
          <a:prstGeom prst="rect">
            <a:avLst/>
          </a:prstGeom>
          <a:noFill/>
          <a:ln w="9525">
            <a:noFill/>
          </a:ln>
        </p:spPr>
        <p:txBody>
          <a:bodyPr wrap="none" anchor="ctr">
            <a:spAutoFit/>
          </a:bodyPr>
          <a:lstStyle/>
          <a:p>
            <a:pPr lvl="0" indent="0" algn="r"/>
            <a:r>
              <a:rPr lang="en-US" altLang="zh-CN" sz="800" dirty="0">
                <a:latin typeface="Arial" panose="020B0604020202020204" pitchFamily="34" charset="0"/>
                <a:ea typeface="宋体" panose="02010600030101010101" pitchFamily="2" charset="-122"/>
              </a:rPr>
              <a:t>Copyright © 2019</a:t>
            </a:r>
            <a:endParaRPr lang="zh-CN" altLang="en-US" sz="800" dirty="0">
              <a:latin typeface="Arial" panose="020B0604020202020204" pitchFamily="34" charset="0"/>
              <a:ea typeface="宋体" panose="02010600030101010101" pitchFamily="2" charset="-122"/>
            </a:endParaRPr>
          </a:p>
        </p:txBody>
      </p:sp>
      <p:sp>
        <p:nvSpPr>
          <p:cNvPr id="4100" name="文本框 12"/>
          <p:cNvSpPr txBox="1"/>
          <p:nvPr userDrawn="1"/>
        </p:nvSpPr>
        <p:spPr>
          <a:xfrm>
            <a:off x="11642725" y="6605588"/>
            <a:ext cx="377825" cy="215900"/>
          </a:xfrm>
          <a:prstGeom prst="rect">
            <a:avLst/>
          </a:prstGeom>
          <a:noFill/>
          <a:ln w="9525">
            <a:noFill/>
          </a:ln>
        </p:spPr>
        <p:txBody>
          <a:bodyPr wrap="none" anchor="ctr">
            <a:spAutoFit/>
          </a:bodyPr>
          <a:lstStyle/>
          <a:p>
            <a:pPr lvl="0" indent="0" algn="ctr" defTabSz="914400"/>
            <a:r>
              <a:rPr lang="en-US" altLang="zh-CN" sz="800" dirty="0">
                <a:latin typeface="Arial" panose="020B0604020202020204" pitchFamily="34" charset="0"/>
                <a:ea typeface="宋体" panose="02010600030101010101" pitchFamily="2" charset="-122"/>
              </a:rPr>
              <a:t>-</a:t>
            </a:r>
            <a:fld id="{9A0DB2DC-4C9A-4742-B13C-FB6460FD3503}" type="slidenum">
              <a:rPr lang="zh-CN" altLang="en-US" sz="800" dirty="0">
                <a:latin typeface="Arial" panose="020B0604020202020204" pitchFamily="34" charset="0"/>
                <a:ea typeface="宋体" panose="02010600030101010101" pitchFamily="2" charset="-122"/>
              </a:rPr>
              <a:t>‹#›</a:t>
            </a:fld>
            <a:r>
              <a:rPr lang="en-US" altLang="zh-CN" sz="800" dirty="0">
                <a:latin typeface="Arial" panose="020B0604020202020204" pitchFamily="34" charset="0"/>
                <a:ea typeface="宋体" panose="02010600030101010101" pitchFamily="2" charset="-122"/>
              </a:rPr>
              <a:t>-</a:t>
            </a:r>
            <a:endParaRPr lang="zh-CN" altLang="en-US" sz="800" dirty="0">
              <a:latin typeface="Arial" panose="020B0604020202020204" pitchFamily="34" charset="0"/>
              <a:ea typeface="宋体" panose="02010600030101010101" pitchFamily="2" charset="-122"/>
            </a:endParaRPr>
          </a:p>
        </p:txBody>
      </p:sp>
      <p:sp>
        <p:nvSpPr>
          <p:cNvPr id="4101" name="文本框 13"/>
          <p:cNvSpPr txBox="1"/>
          <p:nvPr userDrawn="1"/>
        </p:nvSpPr>
        <p:spPr>
          <a:xfrm>
            <a:off x="1079500" y="6605588"/>
            <a:ext cx="800100" cy="215900"/>
          </a:xfrm>
          <a:prstGeom prst="rect">
            <a:avLst/>
          </a:prstGeom>
          <a:noFill/>
          <a:ln w="9525">
            <a:noFill/>
          </a:ln>
        </p:spPr>
        <p:txBody>
          <a:bodyPr wrap="none" anchor="ctr">
            <a:spAutoFit/>
          </a:bodyPr>
          <a:lstStyle/>
          <a:p>
            <a:pPr lvl="0" indent="0"/>
            <a:r>
              <a:rPr lang="zh-CN" altLang="en-US" sz="800" dirty="0">
                <a:latin typeface="微软雅黑" panose="020B0503020204020204" charset="-122"/>
                <a:ea typeface="微软雅黑" panose="020B0503020204020204" charset="-122"/>
              </a:rPr>
              <a:t>神华信息公司</a:t>
            </a:r>
          </a:p>
        </p:txBody>
      </p:sp>
      <p:sp>
        <p:nvSpPr>
          <p:cNvPr id="4102" name="Line 8"/>
          <p:cNvSpPr/>
          <p:nvPr userDrawn="1"/>
        </p:nvSpPr>
        <p:spPr>
          <a:xfrm>
            <a:off x="179388" y="720725"/>
            <a:ext cx="11807825" cy="0"/>
          </a:xfrm>
          <a:prstGeom prst="line">
            <a:avLst/>
          </a:prstGeom>
          <a:ln w="25400" cap="flat" cmpd="sng">
            <a:solidFill>
              <a:srgbClr val="1F497D"/>
            </a:solidFill>
            <a:prstDash val="solid"/>
            <a:round/>
            <a:headEnd type="none" w="med" len="med"/>
            <a:tailEnd type="none" w="med" len="med"/>
          </a:ln>
        </p:spPr>
        <p:txBody>
          <a:bodyPr anchor="t"/>
          <a:lstStyle/>
          <a:p>
            <a:pPr lvl="0" indent="0"/>
            <a:endParaRPr lang="zh-CN" altLang="en-US" b="1" dirty="0">
              <a:solidFill>
                <a:srgbClr val="000000"/>
              </a:solidFill>
              <a:latin typeface="Calibri" panose="020F0502020204030204" charset="0"/>
              <a:ea typeface="微软雅黑" panose="020B0503020204020204" charset="-122"/>
            </a:endParaRPr>
          </a:p>
        </p:txBody>
      </p:sp>
      <p:pic>
        <p:nvPicPr>
          <p:cNvPr id="4103" name="图片 16"/>
          <p:cNvPicPr>
            <a:picLocks noChangeAspect="1"/>
          </p:cNvPicPr>
          <p:nvPr userDrawn="1"/>
        </p:nvPicPr>
        <p:blipFill>
          <a:blip r:embed="rId2"/>
          <a:stretch>
            <a:fillRect/>
          </a:stretch>
        </p:blipFill>
        <p:spPr>
          <a:xfrm>
            <a:off x="9899650" y="144463"/>
            <a:ext cx="2044700" cy="503237"/>
          </a:xfrm>
          <a:prstGeom prst="rect">
            <a:avLst/>
          </a:prstGeom>
          <a:noFill/>
          <a:ln w="9525">
            <a:noFill/>
          </a:ln>
        </p:spPr>
      </p:pic>
      <p:pic>
        <p:nvPicPr>
          <p:cNvPr id="4104" name="图片 17"/>
          <p:cNvPicPr>
            <a:picLocks noChangeAspect="1"/>
          </p:cNvPicPr>
          <p:nvPr userDrawn="1"/>
        </p:nvPicPr>
        <p:blipFill>
          <a:blip r:embed="rId3"/>
          <a:stretch>
            <a:fillRect/>
          </a:stretch>
        </p:blipFill>
        <p:spPr>
          <a:xfrm>
            <a:off x="0" y="6973888"/>
            <a:ext cx="5492750" cy="568325"/>
          </a:xfrm>
          <a:prstGeom prst="rect">
            <a:avLst/>
          </a:prstGeom>
          <a:noFill/>
          <a:ln w="9525">
            <a:noFill/>
          </a:ln>
        </p:spPr>
      </p:pic>
      <p:sp>
        <p:nvSpPr>
          <p:cNvPr id="2" name="矩形 1"/>
          <p:cNvSpPr/>
          <p:nvPr userDrawn="1"/>
        </p:nvSpPr>
        <p:spPr>
          <a:xfrm>
            <a:off x="0" y="179388"/>
            <a:ext cx="71438" cy="4333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aphicFrame>
        <p:nvGraphicFramePr>
          <p:cNvPr id="3" name="表格 2"/>
          <p:cNvGraphicFramePr>
            <a:graphicFrameLocks noGrp="1"/>
          </p:cNvGraphicFramePr>
          <p:nvPr userDrawn="1"/>
        </p:nvGraphicFramePr>
        <p:xfrm>
          <a:off x="0" y="792163"/>
          <a:ext cx="252000" cy="360000"/>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20000"/>
                    </a:ext>
                  </a:extLst>
                </a:gridCol>
                <a:gridCol w="36000">
                  <a:extLst>
                    <a:ext uri="{9D8B030D-6E8A-4147-A177-3AD203B41FA5}">
                      <a16:colId xmlns:a16="http://schemas.microsoft.com/office/drawing/2014/main" val="20001"/>
                    </a:ext>
                  </a:extLst>
                </a:gridCol>
                <a:gridCol w="36000">
                  <a:extLst>
                    <a:ext uri="{9D8B030D-6E8A-4147-A177-3AD203B41FA5}">
                      <a16:colId xmlns:a16="http://schemas.microsoft.com/office/drawing/2014/main" val="20002"/>
                    </a:ext>
                  </a:extLst>
                </a:gridCol>
              </a:tblGrid>
              <a:tr h="360000">
                <a:tc>
                  <a:txBody>
                    <a:bodyPr/>
                    <a:lstStyle/>
                    <a:p>
                      <a:endParaRPr lang="zh-CN" altLang="en-US" dirty="0"/>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11920"/>
                    </a:solidFill>
                  </a:tcPr>
                </a:tc>
                <a:tc>
                  <a:txBody>
                    <a:bodyPr/>
                    <a:lstStyle/>
                    <a:p>
                      <a:endParaRPr lang="zh-CN" altLang="en-US" dirty="0"/>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zh-CN" altLang="en-US" dirty="0"/>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11920"/>
                    </a:solidFill>
                  </a:tcPr>
                </a:tc>
                <a:extLst>
                  <a:ext uri="{0D108BD9-81ED-4DB2-BD59-A6C34878D82A}">
                    <a16:rowId xmlns:a16="http://schemas.microsoft.com/office/drawing/2014/main" val="10000"/>
                  </a:ext>
                </a:extLst>
              </a:tr>
            </a:tbl>
          </a:graphicData>
        </a:graphic>
      </p:graphicFrame>
      <p:sp>
        <p:nvSpPr>
          <p:cNvPr id="16" name="Title 1"/>
          <p:cNvSpPr>
            <a:spLocks noGrp="1"/>
          </p:cNvSpPr>
          <p:nvPr>
            <p:ph type="title"/>
          </p:nvPr>
        </p:nvSpPr>
        <p:spPr>
          <a:xfrm>
            <a:off x="180000" y="180000"/>
            <a:ext cx="9540000" cy="432000"/>
          </a:xfrm>
        </p:spPr>
        <p:txBody>
          <a:bodyPr lIns="36000" tIns="36000" rIns="36000" bIns="36000">
            <a:noAutofit/>
          </a:bodyPr>
          <a:lstStyle>
            <a:lvl1pPr algn="l">
              <a:defRPr sz="2400" b="1">
                <a:latin typeface="微软雅黑" panose="020B0503020204020204" charset="-122"/>
                <a:ea typeface="微软雅黑" panose="020B0503020204020204" charset="-122"/>
              </a:defRPr>
            </a:lvl1pPr>
          </a:lstStyle>
          <a:p>
            <a:pPr fontAlgn="auto"/>
            <a:r>
              <a:rPr lang="zh-CN" altLang="en-US" strike="noStrike" noProof="1"/>
              <a:t>单击此处编辑母版标题样式</a:t>
            </a:r>
            <a:endParaRPr lang="en-US" strike="noStrike" noProof="1"/>
          </a:p>
        </p:txBody>
      </p:sp>
      <p:sp>
        <p:nvSpPr>
          <p:cNvPr id="12" name="内容占位符 2"/>
          <p:cNvSpPr>
            <a:spLocks noGrp="1"/>
          </p:cNvSpPr>
          <p:nvPr>
            <p:ph idx="1"/>
          </p:nvPr>
        </p:nvSpPr>
        <p:spPr>
          <a:xfrm>
            <a:off x="252000" y="792000"/>
            <a:ext cx="10800000" cy="360000"/>
          </a:xfrm>
        </p:spPr>
        <p:txBody>
          <a:bodyPr lIns="108000" tIns="0" rIns="36000" bIns="0" anchor="ctr">
            <a:normAutofit/>
          </a:bodyPr>
          <a:lstStyle>
            <a:lvl1pPr marL="0" indent="0">
              <a:lnSpc>
                <a:spcPct val="100000"/>
              </a:lnSpc>
              <a:buNone/>
              <a:defRPr sz="2000" b="1">
                <a:latin typeface="微软雅黑" panose="020B0503020204020204" charset="-122"/>
                <a:ea typeface="微软雅黑" panose="020B0503020204020204" charset="-122"/>
              </a:defRPr>
            </a:lvl1pPr>
            <a:lvl2pPr marL="457200" indent="0">
              <a:buNone/>
              <a:defRPr>
                <a:latin typeface="微软雅黑" panose="020B0503020204020204" charset="-122"/>
                <a:ea typeface="微软雅黑" panose="020B0503020204020204" charset="-122"/>
              </a:defRPr>
            </a:lvl2pPr>
            <a:lvl3pPr marL="914400" indent="0">
              <a:buNone/>
              <a:defRPr>
                <a:latin typeface="微软雅黑" panose="020B0503020204020204" charset="-122"/>
                <a:ea typeface="微软雅黑" panose="020B0503020204020204" charset="-122"/>
              </a:defRPr>
            </a:lvl3pPr>
            <a:lvl4pPr marL="1371600" indent="0">
              <a:buNone/>
              <a:defRPr>
                <a:latin typeface="微软雅黑" panose="020B0503020204020204" charset="-122"/>
                <a:ea typeface="微软雅黑" panose="020B0503020204020204" charset="-122"/>
              </a:defRPr>
            </a:lvl4pPr>
            <a:lvl5pPr marL="1828800" indent="0">
              <a:buNone/>
              <a:defRPr>
                <a:latin typeface="微软雅黑" panose="020B0503020204020204" charset="-122"/>
                <a:ea typeface="微软雅黑" panose="020B0503020204020204" charset="-122"/>
              </a:defRPr>
            </a:lvl5pPr>
          </a:lstStyle>
          <a:p>
            <a:pPr lvl="0" fontAlgn="auto"/>
            <a:r>
              <a:rPr lang="zh-CN" altLang="en-US" strike="noStrike" noProof="1"/>
              <a:t>单击此处编辑母版文本样式</a:t>
            </a:r>
          </a:p>
        </p:txBody>
      </p:sp>
      <p:sp>
        <p:nvSpPr>
          <p:cNvPr id="20" name="内容占位符 2"/>
          <p:cNvSpPr>
            <a:spLocks noGrp="1"/>
          </p:cNvSpPr>
          <p:nvPr>
            <p:ph idx="10"/>
          </p:nvPr>
        </p:nvSpPr>
        <p:spPr>
          <a:xfrm>
            <a:off x="338868" y="1260000"/>
            <a:ext cx="11520000" cy="5148000"/>
          </a:xfrm>
        </p:spPr>
        <p:txBody>
          <a:bodyPr lIns="108000" tIns="36000" rIns="108000" bIns="36000"/>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1"/>
          </p:nvPr>
        </p:nvSpPr>
        <p:spPr>
          <a:xfrm>
            <a:off x="838200" y="6356350"/>
            <a:ext cx="2743200" cy="365125"/>
          </a:xfrm>
          <a:prstGeom prst="rect">
            <a:avLst/>
          </a:prstGeom>
        </p:spPr>
        <p:txBody>
          <a:bodyPr vert="horz" lIns="91440" tIns="45720" rIns="91440" bIns="45720" rtlCol="0" anchor="ctr"/>
          <a:lstStyle/>
          <a:p>
            <a:pPr fontAlgn="auto"/>
            <a:fld id="{46815B7C-4C3F-42BA-AD72-2F2A0527662A}" type="datetimeFigureOut">
              <a:rPr lang="zh-CN" altLang="en-US" strike="noStrike" noProof="1" smtClean="0">
                <a:latin typeface="+mn-lt"/>
                <a:ea typeface="+mn-ea"/>
                <a:cs typeface="+mn-cs"/>
              </a:rPr>
              <a:t>2023/4/27</a:t>
            </a:fld>
            <a:endParaRPr lang="zh-CN" altLang="en-US" strike="noStrike" noProof="1"/>
          </a:p>
        </p:txBody>
      </p:sp>
      <p:sp>
        <p:nvSpPr>
          <p:cNvPr id="5" name="页脚占位符 4"/>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3"/>
          </p:nvPr>
        </p:nvSpPr>
        <p:spPr>
          <a:xfrm>
            <a:off x="8610600" y="6356350"/>
            <a:ext cx="2743200" cy="365125"/>
          </a:xfrm>
          <a:prstGeom prst="rect">
            <a:avLst/>
          </a:prstGeom>
        </p:spPr>
        <p:txBody>
          <a:bodyPr vert="horz" lIns="91440" tIns="45720" rIns="91440" bIns="45720" rtlCol="0" anchor="ctr"/>
          <a:lstStyle/>
          <a:p>
            <a:pPr fontAlgn="auto"/>
            <a:fld id="{39901676-9AE5-4D3F-9156-0041D976B3C7}"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封面页模板">
    <p:spTree>
      <p:nvGrpSpPr>
        <p:cNvPr id="1" name=""/>
        <p:cNvGrpSpPr/>
        <p:nvPr/>
      </p:nvGrpSpPr>
      <p:grpSpPr>
        <a:xfrm>
          <a:off x="0" y="0"/>
          <a:ext cx="0" cy="0"/>
          <a:chOff x="0" y="0"/>
          <a:chExt cx="0" cy="0"/>
        </a:xfrm>
      </p:grpSpPr>
      <p:sp>
        <p:nvSpPr>
          <p:cNvPr id="13" name="内容占位符 12"/>
          <p:cNvSpPr>
            <a:spLocks noGrp="1"/>
          </p:cNvSpPr>
          <p:nvPr>
            <p:ph sz="quarter" idx="10" hasCustomPrompt="1"/>
          </p:nvPr>
        </p:nvSpPr>
        <p:spPr>
          <a:xfrm>
            <a:off x="469369" y="4024516"/>
            <a:ext cx="3201479" cy="522197"/>
          </a:xfrm>
          <a:prstGeom prst="rect">
            <a:avLst/>
          </a:prstGeom>
        </p:spPr>
        <p:txBody>
          <a:bodyPr/>
          <a:lstStyle>
            <a:lvl1pPr marL="0" indent="0">
              <a:buNone/>
              <a:defRPr sz="1800" b="1">
                <a:solidFill>
                  <a:schemeClr val="tx2"/>
                </a:solidFill>
                <a:latin typeface="微软雅黑" panose="020B0503020204020204" charset="-122"/>
                <a:ea typeface="微软雅黑" panose="020B0503020204020204" charset="-122"/>
                <a:cs typeface="微软雅黑" panose="020B0503020204020204" charset="-122"/>
              </a:defRPr>
            </a:lvl1pPr>
          </a:lstStyle>
          <a:p>
            <a:pPr lvl="0"/>
            <a:r>
              <a:rPr lang="zh-CN" altLang="en-US" dirty="0"/>
              <a:t>副标题</a:t>
            </a:r>
          </a:p>
        </p:txBody>
      </p:sp>
      <p:sp>
        <p:nvSpPr>
          <p:cNvPr id="23" name="内容占位符 12"/>
          <p:cNvSpPr>
            <a:spLocks noGrp="1"/>
          </p:cNvSpPr>
          <p:nvPr>
            <p:ph sz="quarter" idx="11"/>
          </p:nvPr>
        </p:nvSpPr>
        <p:spPr>
          <a:xfrm>
            <a:off x="469368" y="4588453"/>
            <a:ext cx="3201479" cy="522197"/>
          </a:xfrm>
          <a:prstGeom prst="rect">
            <a:avLst/>
          </a:prstGeom>
        </p:spPr>
        <p:txBody>
          <a:bodyPr/>
          <a:lstStyle>
            <a:lvl1pPr marL="0" indent="0">
              <a:buNone/>
              <a:defRPr sz="1800" b="1">
                <a:solidFill>
                  <a:schemeClr val="tx2"/>
                </a:solidFill>
                <a:latin typeface="微软雅黑" panose="020B0503020204020204" charset="-122"/>
                <a:ea typeface="微软雅黑" panose="020B0503020204020204" charset="-122"/>
                <a:cs typeface="微软雅黑" panose="020B0503020204020204" charset="-122"/>
              </a:defRPr>
            </a:lvl1pPr>
          </a:lstStyle>
          <a:p>
            <a:pPr lvl="0"/>
            <a:r>
              <a:rPr lang="zh-CN" altLang="en-US"/>
              <a:t>单击此处编辑母版文本样式</a:t>
            </a:r>
          </a:p>
        </p:txBody>
      </p:sp>
      <p:pic>
        <p:nvPicPr>
          <p:cNvPr id="8" name="图片 7"/>
          <p:cNvPicPr>
            <a:picLocks noChangeAspect="1"/>
          </p:cNvPicPr>
          <p:nvPr/>
        </p:nvPicPr>
        <p:blipFill rotWithShape="1">
          <a:blip r:embed="rId2"/>
          <a:srcRect l="26081" r="17066"/>
          <a:stretch>
            <a:fillRect/>
          </a:stretch>
        </p:blipFill>
        <p:spPr>
          <a:xfrm>
            <a:off x="10191454" y="1289488"/>
            <a:ext cx="1463184" cy="146304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16553" r="16553"/>
          <a:stretch>
            <a:fillRect/>
          </a:stretch>
        </p:blipFill>
        <p:spPr>
          <a:xfrm>
            <a:off x="8656720" y="1289488"/>
            <a:ext cx="1463184" cy="1463040"/>
          </a:xfrm>
          <a:prstGeom prst="rect">
            <a:avLst/>
          </a:prstGeom>
        </p:spPr>
      </p:pic>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6967" r="6967"/>
          <a:stretch>
            <a:fillRect/>
          </a:stretch>
        </p:blipFill>
        <p:spPr>
          <a:xfrm>
            <a:off x="7121912" y="1289488"/>
            <a:ext cx="1463184" cy="1463040"/>
          </a:xfrm>
          <a:prstGeom prst="rect">
            <a:avLst/>
          </a:prstGeom>
        </p:spPr>
      </p:pic>
      <p:pic>
        <p:nvPicPr>
          <p:cNvPr id="14" name="图片 13"/>
          <p:cNvPicPr>
            <a:picLocks noChangeAspect="1"/>
          </p:cNvPicPr>
          <p:nvPr/>
        </p:nvPicPr>
        <p:blipFill rotWithShape="1">
          <a:blip r:embed="rId5" cstate="print">
            <a:extLst>
              <a:ext uri="{28A0092B-C50C-407E-A947-70E740481C1C}">
                <a14:useLocalDpi xmlns:a14="http://schemas.microsoft.com/office/drawing/2010/main" val="0"/>
              </a:ext>
            </a:extLst>
          </a:blip>
          <a:srcRect t="18332" b="12836"/>
          <a:stretch>
            <a:fillRect/>
          </a:stretch>
        </p:blipFill>
        <p:spPr>
          <a:xfrm>
            <a:off x="10191454" y="2822512"/>
            <a:ext cx="1463184" cy="1463040"/>
          </a:xfrm>
          <a:prstGeom prst="rect">
            <a:avLst/>
          </a:prstGeom>
        </p:spPr>
      </p:pic>
      <p:pic>
        <p:nvPicPr>
          <p:cNvPr id="24" name="图片 23"/>
          <p:cNvPicPr>
            <a:picLocks noChangeAspect="1"/>
          </p:cNvPicPr>
          <p:nvPr/>
        </p:nvPicPr>
        <p:blipFill rotWithShape="1">
          <a:blip r:embed="rId6">
            <a:extLst>
              <a:ext uri="{28A0092B-C50C-407E-A947-70E740481C1C}">
                <a14:useLocalDpi xmlns:a14="http://schemas.microsoft.com/office/drawing/2010/main" val="0"/>
              </a:ext>
            </a:extLst>
          </a:blip>
          <a:srcRect l="2521" r="27711"/>
          <a:stretch>
            <a:fillRect/>
          </a:stretch>
        </p:blipFill>
        <p:spPr>
          <a:xfrm>
            <a:off x="8656720" y="2822511"/>
            <a:ext cx="1463184" cy="1463040"/>
          </a:xfrm>
          <a:prstGeom prst="rect">
            <a:avLst/>
          </a:prstGeom>
        </p:spPr>
      </p:pic>
      <p:pic>
        <p:nvPicPr>
          <p:cNvPr id="27" name="图片 26"/>
          <p:cNvPicPr>
            <a:picLocks noChangeAspect="1"/>
          </p:cNvPicPr>
          <p:nvPr/>
        </p:nvPicPr>
        <p:blipFill rotWithShape="1">
          <a:blip r:embed="rId7" cstate="print">
            <a:extLst>
              <a:ext uri="{28A0092B-C50C-407E-A947-70E740481C1C}">
                <a14:useLocalDpi xmlns:a14="http://schemas.microsoft.com/office/drawing/2010/main" val="0"/>
              </a:ext>
            </a:extLst>
          </a:blip>
          <a:srcRect l="1498" t="15228" r="12973" b="10759"/>
          <a:stretch>
            <a:fillRect/>
          </a:stretch>
        </p:blipFill>
        <p:spPr>
          <a:xfrm>
            <a:off x="6257835" y="2822511"/>
            <a:ext cx="2327269" cy="1463040"/>
          </a:xfrm>
          <a:prstGeom prst="rect">
            <a:avLst/>
          </a:prstGeom>
        </p:spPr>
      </p:pic>
      <p:pic>
        <p:nvPicPr>
          <p:cNvPr id="31" name="图片 30"/>
          <p:cNvPicPr>
            <a:picLocks noChangeAspect="1"/>
          </p:cNvPicPr>
          <p:nvPr/>
        </p:nvPicPr>
        <p:blipFill rotWithShape="1">
          <a:blip r:embed="rId8">
            <a:extLst>
              <a:ext uri="{28A0092B-C50C-407E-A947-70E740481C1C}">
                <a14:useLocalDpi xmlns:a14="http://schemas.microsoft.com/office/drawing/2010/main" val="0"/>
              </a:ext>
            </a:extLst>
          </a:blip>
          <a:srcRect l="-344" t="1544" r="344" b="32434"/>
          <a:stretch>
            <a:fillRect/>
          </a:stretch>
        </p:blipFill>
        <p:spPr>
          <a:xfrm>
            <a:off x="5393750" y="4355534"/>
            <a:ext cx="3191354" cy="1463040"/>
          </a:xfrm>
          <a:prstGeom prst="rect">
            <a:avLst/>
          </a:prstGeom>
        </p:spPr>
      </p:pic>
      <p:pic>
        <p:nvPicPr>
          <p:cNvPr id="34" name="图片 33"/>
          <p:cNvPicPr>
            <a:picLocks noChangeAspect="1"/>
          </p:cNvPicPr>
          <p:nvPr/>
        </p:nvPicPr>
        <p:blipFill rotWithShape="1">
          <a:blip r:embed="rId9">
            <a:extLst>
              <a:ext uri="{28A0092B-C50C-407E-A947-70E740481C1C}">
                <a14:useLocalDpi xmlns:a14="http://schemas.microsoft.com/office/drawing/2010/main" val="0"/>
              </a:ext>
            </a:extLst>
          </a:blip>
          <a:srcRect l="13052" t="-510" r="40514" b="510"/>
          <a:stretch>
            <a:fillRect/>
          </a:stretch>
        </p:blipFill>
        <p:spPr>
          <a:xfrm>
            <a:off x="8656720" y="4355535"/>
            <a:ext cx="1463184" cy="1463040"/>
          </a:xfrm>
          <a:prstGeom prst="rect">
            <a:avLst/>
          </a:prstGeom>
        </p:spPr>
      </p:pic>
      <p:pic>
        <p:nvPicPr>
          <p:cNvPr id="37" name="图片 36"/>
          <p:cNvPicPr>
            <a:picLocks noChangeAspect="1"/>
          </p:cNvPicPr>
          <p:nvPr/>
        </p:nvPicPr>
        <p:blipFill rotWithShape="1">
          <a:blip r:embed="rId10" cstate="print">
            <a:extLst>
              <a:ext uri="{28A0092B-C50C-407E-A947-70E740481C1C}">
                <a14:useLocalDpi xmlns:a14="http://schemas.microsoft.com/office/drawing/2010/main" val="0"/>
              </a:ext>
            </a:extLst>
          </a:blip>
          <a:srcRect l="3321" r="21679"/>
          <a:stretch>
            <a:fillRect/>
          </a:stretch>
        </p:blipFill>
        <p:spPr>
          <a:xfrm>
            <a:off x="10191454" y="4355535"/>
            <a:ext cx="1463184" cy="1463040"/>
          </a:xfrm>
          <a:prstGeom prst="rect">
            <a:avLst/>
          </a:prstGeom>
        </p:spPr>
      </p:pic>
      <p:sp>
        <p:nvSpPr>
          <p:cNvPr id="12" name="标题 11"/>
          <p:cNvSpPr>
            <a:spLocks noGrp="1"/>
          </p:cNvSpPr>
          <p:nvPr>
            <p:ph type="title"/>
          </p:nvPr>
        </p:nvSpPr>
        <p:spPr>
          <a:xfrm>
            <a:off x="469372" y="1289685"/>
            <a:ext cx="5626628" cy="2344420"/>
          </a:xfrm>
          <a:prstGeom prst="rect">
            <a:avLst/>
          </a:prstGeom>
        </p:spPr>
        <p:txBody>
          <a:bodyPr/>
          <a:lstStyle>
            <a:lvl1pPr>
              <a:lnSpc>
                <a:spcPct val="130000"/>
              </a:lnSpc>
              <a:spcAft>
                <a:spcPts val="600"/>
              </a:spcAft>
              <a:defRPr sz="3600" b="1">
                <a:solidFill>
                  <a:schemeClr val="tx2"/>
                </a:solidFill>
                <a:latin typeface="微软雅黑" panose="020B0503020204020204" charset="-122"/>
                <a:ea typeface="微软雅黑" panose="020B0503020204020204" charset="-122"/>
                <a:cs typeface="微软雅黑" panose="020B0503020204020204" charset="-122"/>
              </a:defRPr>
            </a:lvl1pPr>
          </a:lstStyle>
          <a:p>
            <a:r>
              <a:rPr lang="zh-CN" altLang="en-US"/>
              <a:t>单击此处编辑母版标题样式</a:t>
            </a:r>
            <a:endParaRPr lang="zh-CN" altLang="en-US" dirty="0"/>
          </a:p>
        </p:txBody>
      </p:sp>
      <p:sp>
        <p:nvSpPr>
          <p:cNvPr id="15" name="矩形 14"/>
          <p:cNvSpPr/>
          <p:nvPr/>
        </p:nvSpPr>
        <p:spPr>
          <a:xfrm>
            <a:off x="2874293" y="880745"/>
            <a:ext cx="9339230" cy="933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9" name="矩形 18"/>
          <p:cNvSpPr/>
          <p:nvPr/>
        </p:nvSpPr>
        <p:spPr>
          <a:xfrm>
            <a:off x="-11970" y="6382512"/>
            <a:ext cx="9144901" cy="914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pic>
        <p:nvPicPr>
          <p:cNvPr id="16" name="图片 15"/>
          <p:cNvPicPr>
            <a:picLocks noChangeAspect="1"/>
          </p:cNvPicPr>
          <p:nvPr userDrawn="1"/>
        </p:nvPicPr>
        <p:blipFill rotWithShape="1">
          <a:blip r:embed="rId2"/>
          <a:srcRect l="26081" r="17066"/>
          <a:stretch>
            <a:fillRect/>
          </a:stretch>
        </p:blipFill>
        <p:spPr>
          <a:xfrm>
            <a:off x="10191454" y="1289488"/>
            <a:ext cx="1463184" cy="1463040"/>
          </a:xfrm>
          <a:prstGeom prst="rect">
            <a:avLst/>
          </a:prstGeom>
        </p:spPr>
      </p:pic>
      <p:pic>
        <p:nvPicPr>
          <p:cNvPr id="17" name="图片 1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3" r="16553"/>
          <a:stretch>
            <a:fillRect/>
          </a:stretch>
        </p:blipFill>
        <p:spPr>
          <a:xfrm>
            <a:off x="8656720" y="1289488"/>
            <a:ext cx="1463184" cy="1463040"/>
          </a:xfrm>
          <a:prstGeom prst="rect">
            <a:avLst/>
          </a:prstGeom>
        </p:spPr>
      </p:pic>
      <p:pic>
        <p:nvPicPr>
          <p:cNvPr id="18" name="图片 17"/>
          <p:cNvPicPr>
            <a:picLocks noChangeAspect="1"/>
          </p:cNvPicPr>
          <p:nvPr userDrawn="1"/>
        </p:nvPicPr>
        <p:blipFill rotWithShape="1">
          <a:blip r:embed="rId4">
            <a:extLst>
              <a:ext uri="{28A0092B-C50C-407E-A947-70E740481C1C}">
                <a14:useLocalDpi xmlns:a14="http://schemas.microsoft.com/office/drawing/2010/main" val="0"/>
              </a:ext>
            </a:extLst>
          </a:blip>
          <a:srcRect l="6967" r="6967"/>
          <a:stretch>
            <a:fillRect/>
          </a:stretch>
        </p:blipFill>
        <p:spPr>
          <a:xfrm>
            <a:off x="7121912" y="1289488"/>
            <a:ext cx="1463184" cy="1463040"/>
          </a:xfrm>
          <a:prstGeom prst="rect">
            <a:avLst/>
          </a:prstGeom>
        </p:spPr>
      </p:pic>
      <p:pic>
        <p:nvPicPr>
          <p:cNvPr id="20" name="图片 19"/>
          <p:cNvPicPr>
            <a:picLocks noChangeAspect="1"/>
          </p:cNvPicPr>
          <p:nvPr userDrawn="1"/>
        </p:nvPicPr>
        <p:blipFill rotWithShape="1">
          <a:blip r:embed="rId5" cstate="print">
            <a:extLst>
              <a:ext uri="{28A0092B-C50C-407E-A947-70E740481C1C}">
                <a14:useLocalDpi xmlns:a14="http://schemas.microsoft.com/office/drawing/2010/main" val="0"/>
              </a:ext>
            </a:extLst>
          </a:blip>
          <a:srcRect t="18332" b="12836"/>
          <a:stretch>
            <a:fillRect/>
          </a:stretch>
        </p:blipFill>
        <p:spPr>
          <a:xfrm>
            <a:off x="10191454" y="2822512"/>
            <a:ext cx="1463184" cy="1463040"/>
          </a:xfrm>
          <a:prstGeom prst="rect">
            <a:avLst/>
          </a:prstGeom>
        </p:spPr>
      </p:pic>
      <p:pic>
        <p:nvPicPr>
          <p:cNvPr id="21" name="图片 20"/>
          <p:cNvPicPr>
            <a:picLocks noChangeAspect="1"/>
          </p:cNvPicPr>
          <p:nvPr userDrawn="1"/>
        </p:nvPicPr>
        <p:blipFill rotWithShape="1">
          <a:blip r:embed="rId6">
            <a:extLst>
              <a:ext uri="{28A0092B-C50C-407E-A947-70E740481C1C}">
                <a14:useLocalDpi xmlns:a14="http://schemas.microsoft.com/office/drawing/2010/main" val="0"/>
              </a:ext>
            </a:extLst>
          </a:blip>
          <a:srcRect l="2521" r="27711"/>
          <a:stretch>
            <a:fillRect/>
          </a:stretch>
        </p:blipFill>
        <p:spPr>
          <a:xfrm>
            <a:off x="8656720" y="2822511"/>
            <a:ext cx="1463184" cy="1463040"/>
          </a:xfrm>
          <a:prstGeom prst="rect">
            <a:avLst/>
          </a:prstGeom>
        </p:spPr>
      </p:pic>
      <p:pic>
        <p:nvPicPr>
          <p:cNvPr id="22" name="图片 21"/>
          <p:cNvPicPr>
            <a:picLocks noChangeAspect="1"/>
          </p:cNvPicPr>
          <p:nvPr userDrawn="1"/>
        </p:nvPicPr>
        <p:blipFill rotWithShape="1">
          <a:blip r:embed="rId7" cstate="print">
            <a:extLst>
              <a:ext uri="{28A0092B-C50C-407E-A947-70E740481C1C}">
                <a14:useLocalDpi xmlns:a14="http://schemas.microsoft.com/office/drawing/2010/main" val="0"/>
              </a:ext>
            </a:extLst>
          </a:blip>
          <a:srcRect l="1498" t="15228" r="12973" b="10759"/>
          <a:stretch>
            <a:fillRect/>
          </a:stretch>
        </p:blipFill>
        <p:spPr>
          <a:xfrm>
            <a:off x="6257835" y="2822511"/>
            <a:ext cx="2327269" cy="1463040"/>
          </a:xfrm>
          <a:prstGeom prst="rect">
            <a:avLst/>
          </a:prstGeom>
        </p:spPr>
      </p:pic>
      <p:pic>
        <p:nvPicPr>
          <p:cNvPr id="25" name="图片 24"/>
          <p:cNvPicPr>
            <a:picLocks noChangeAspect="1"/>
          </p:cNvPicPr>
          <p:nvPr userDrawn="1"/>
        </p:nvPicPr>
        <p:blipFill rotWithShape="1">
          <a:blip r:embed="rId8">
            <a:extLst>
              <a:ext uri="{28A0092B-C50C-407E-A947-70E740481C1C}">
                <a14:useLocalDpi xmlns:a14="http://schemas.microsoft.com/office/drawing/2010/main" val="0"/>
              </a:ext>
            </a:extLst>
          </a:blip>
          <a:srcRect l="-344" t="1544" r="344" b="32434"/>
          <a:stretch>
            <a:fillRect/>
          </a:stretch>
        </p:blipFill>
        <p:spPr>
          <a:xfrm>
            <a:off x="5393750" y="4355534"/>
            <a:ext cx="3191354" cy="1463040"/>
          </a:xfrm>
          <a:prstGeom prst="rect">
            <a:avLst/>
          </a:prstGeom>
        </p:spPr>
      </p:pic>
      <p:pic>
        <p:nvPicPr>
          <p:cNvPr id="26" name="图片 25"/>
          <p:cNvPicPr>
            <a:picLocks noChangeAspect="1"/>
          </p:cNvPicPr>
          <p:nvPr userDrawn="1"/>
        </p:nvPicPr>
        <p:blipFill rotWithShape="1">
          <a:blip r:embed="rId9">
            <a:extLst>
              <a:ext uri="{28A0092B-C50C-407E-A947-70E740481C1C}">
                <a14:useLocalDpi xmlns:a14="http://schemas.microsoft.com/office/drawing/2010/main" val="0"/>
              </a:ext>
            </a:extLst>
          </a:blip>
          <a:srcRect l="13052" t="-510" r="40514" b="510"/>
          <a:stretch>
            <a:fillRect/>
          </a:stretch>
        </p:blipFill>
        <p:spPr>
          <a:xfrm>
            <a:off x="8656720" y="4355535"/>
            <a:ext cx="1463184" cy="1463040"/>
          </a:xfrm>
          <a:prstGeom prst="rect">
            <a:avLst/>
          </a:prstGeom>
        </p:spPr>
      </p:pic>
      <p:pic>
        <p:nvPicPr>
          <p:cNvPr id="28" name="图片 27"/>
          <p:cNvPicPr>
            <a:picLocks noChangeAspect="1"/>
          </p:cNvPicPr>
          <p:nvPr userDrawn="1"/>
        </p:nvPicPr>
        <p:blipFill rotWithShape="1">
          <a:blip r:embed="rId10" cstate="print">
            <a:extLst>
              <a:ext uri="{28A0092B-C50C-407E-A947-70E740481C1C}">
                <a14:useLocalDpi xmlns:a14="http://schemas.microsoft.com/office/drawing/2010/main" val="0"/>
              </a:ext>
            </a:extLst>
          </a:blip>
          <a:srcRect l="3321" r="21679"/>
          <a:stretch>
            <a:fillRect/>
          </a:stretch>
        </p:blipFill>
        <p:spPr>
          <a:xfrm>
            <a:off x="10191454" y="4355535"/>
            <a:ext cx="1463184" cy="1463040"/>
          </a:xfrm>
          <a:prstGeom prst="rect">
            <a:avLst/>
          </a:prstGeom>
        </p:spPr>
      </p:pic>
      <p:sp>
        <p:nvSpPr>
          <p:cNvPr id="29" name="矩形 28"/>
          <p:cNvSpPr/>
          <p:nvPr userDrawn="1"/>
        </p:nvSpPr>
        <p:spPr>
          <a:xfrm>
            <a:off x="2874293" y="880745"/>
            <a:ext cx="9339230" cy="933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0" name="矩形 29"/>
          <p:cNvSpPr/>
          <p:nvPr userDrawn="1"/>
        </p:nvSpPr>
        <p:spPr>
          <a:xfrm>
            <a:off x="-11970" y="6382512"/>
            <a:ext cx="9144901" cy="914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4/27/23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矩形 6"/>
          <p:cNvSpPr/>
          <p:nvPr userDrawn="1"/>
        </p:nvSpPr>
        <p:spPr>
          <a:xfrm>
            <a:off x="2" y="-413311"/>
            <a:ext cx="603348" cy="337569"/>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8" name="矩形 7"/>
          <p:cNvSpPr/>
          <p:nvPr userDrawn="1"/>
        </p:nvSpPr>
        <p:spPr>
          <a:xfrm>
            <a:off x="690850" y="-410454"/>
            <a:ext cx="603348" cy="337569"/>
          </a:xfrm>
          <a:prstGeom prst="rect">
            <a:avLst/>
          </a:prstGeom>
          <a:solidFill>
            <a:srgbClr val="08A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9" name="矩形 8"/>
          <p:cNvSpPr/>
          <p:nvPr userDrawn="1"/>
        </p:nvSpPr>
        <p:spPr>
          <a:xfrm>
            <a:off x="1381697" y="-413311"/>
            <a:ext cx="603348" cy="337569"/>
          </a:xfrm>
          <a:prstGeom prst="rect">
            <a:avLst/>
          </a:prstGeom>
          <a:solidFill>
            <a:srgbClr val="048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0" name="矩形 9"/>
          <p:cNvSpPr/>
          <p:nvPr userDrawn="1"/>
        </p:nvSpPr>
        <p:spPr>
          <a:xfrm>
            <a:off x="2163456" y="-413311"/>
            <a:ext cx="603348" cy="337569"/>
          </a:xfrm>
          <a:prstGeom prst="rect">
            <a:avLst/>
          </a:prstGeom>
          <a:solidFill>
            <a:srgbClr val="E71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6776" y="125301"/>
            <a:ext cx="2461078" cy="597982"/>
          </a:xfrm>
          <a:prstGeom prst="rect">
            <a:avLst/>
          </a:prstGeom>
        </p:spPr>
      </p:pic>
      <p:pic>
        <p:nvPicPr>
          <p:cNvPr id="3" name="图片 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456776" y="125301"/>
            <a:ext cx="2461078" cy="597982"/>
          </a:xfrm>
          <a:prstGeom prst="rect">
            <a:avLst/>
          </a:prstGeom>
        </p:spPr>
      </p:pic>
      <p:grpSp>
        <p:nvGrpSpPr>
          <p:cNvPr id="5" name="组合 4"/>
          <p:cNvGrpSpPr/>
          <p:nvPr userDrawn="1"/>
        </p:nvGrpSpPr>
        <p:grpSpPr>
          <a:xfrm>
            <a:off x="-449942" y="0"/>
            <a:ext cx="324000" cy="3356763"/>
            <a:chOff x="-449942" y="0"/>
            <a:chExt cx="324000" cy="3356763"/>
          </a:xfrm>
        </p:grpSpPr>
        <p:sp>
          <p:nvSpPr>
            <p:cNvPr id="4" name="椭圆 3"/>
            <p:cNvSpPr/>
            <p:nvPr userDrawn="1"/>
          </p:nvSpPr>
          <p:spPr>
            <a:xfrm>
              <a:off x="-449942" y="0"/>
              <a:ext cx="324000" cy="324000"/>
            </a:xfrm>
            <a:prstGeom prst="ellipse">
              <a:avLst/>
            </a:prstGeom>
            <a:solidFill>
              <a:srgbClr val="28313F"/>
            </a:solidFill>
            <a:ln w="12700" cmpd="sng">
              <a:noFill/>
              <a:prstDash val="solid"/>
              <a:round/>
            </a:ln>
          </p:spPr>
          <p:txBody>
            <a:bodyPr lIns="72000" tIns="72000" rIns="72000" bIns="72000" rtlCol="0" anchor="t" anchorCtr="0"/>
            <a:lstStyle/>
            <a:p>
              <a:pPr algn="ctr" eaLnBrk="0" hangingPunct="0"/>
              <a:endParaRPr lang="zh-CN" altLang="en-US" sz="1400" b="1" dirty="0">
                <a:solidFill>
                  <a:schemeClr val="tx1"/>
                </a:solidFill>
                <a:latin typeface="微软雅黑" panose="020B0503020204020204" charset="-122"/>
                <a:ea typeface="微软雅黑" panose="020B0503020204020204" charset="-122"/>
              </a:endParaRPr>
            </a:p>
          </p:txBody>
        </p:sp>
        <p:sp>
          <p:nvSpPr>
            <p:cNvPr id="7" name="椭圆 6"/>
            <p:cNvSpPr/>
            <p:nvPr userDrawn="1"/>
          </p:nvSpPr>
          <p:spPr>
            <a:xfrm>
              <a:off x="-449942" y="433252"/>
              <a:ext cx="324000" cy="324000"/>
            </a:xfrm>
            <a:prstGeom prst="ellipse">
              <a:avLst/>
            </a:prstGeom>
            <a:solidFill>
              <a:srgbClr val="9C221F"/>
            </a:solidFill>
            <a:ln w="12700" cmpd="sng">
              <a:noFill/>
              <a:prstDash val="solid"/>
              <a:round/>
            </a:ln>
          </p:spPr>
          <p:txBody>
            <a:bodyPr lIns="72000" tIns="72000" rIns="72000" bIns="72000" rtlCol="0" anchor="t" anchorCtr="0"/>
            <a:lstStyle/>
            <a:p>
              <a:pPr algn="ctr" eaLnBrk="0" hangingPunct="0"/>
              <a:endParaRPr lang="zh-CN" altLang="en-US" sz="1400" b="1" dirty="0">
                <a:solidFill>
                  <a:schemeClr val="tx1"/>
                </a:solidFill>
                <a:latin typeface="微软雅黑" panose="020B0503020204020204" charset="-122"/>
                <a:ea typeface="微软雅黑" panose="020B0503020204020204" charset="-122"/>
              </a:endParaRPr>
            </a:p>
          </p:txBody>
        </p:sp>
        <p:sp>
          <p:nvSpPr>
            <p:cNvPr id="8" name="椭圆 7"/>
            <p:cNvSpPr/>
            <p:nvPr userDrawn="1"/>
          </p:nvSpPr>
          <p:spPr>
            <a:xfrm>
              <a:off x="-449942" y="866504"/>
              <a:ext cx="324000" cy="324000"/>
            </a:xfrm>
            <a:prstGeom prst="ellipse">
              <a:avLst/>
            </a:prstGeom>
            <a:solidFill>
              <a:srgbClr val="DA0000"/>
            </a:solidFill>
            <a:ln w="12700" cmpd="sng">
              <a:noFill/>
              <a:prstDash val="solid"/>
              <a:round/>
            </a:ln>
          </p:spPr>
          <p:txBody>
            <a:bodyPr lIns="72000" tIns="72000" rIns="72000" bIns="72000" rtlCol="0" anchor="t" anchorCtr="0"/>
            <a:lstStyle/>
            <a:p>
              <a:pPr algn="ctr" eaLnBrk="0" hangingPunct="0"/>
              <a:endParaRPr lang="zh-CN" altLang="en-US" sz="1400" b="1" dirty="0">
                <a:solidFill>
                  <a:schemeClr val="tx1"/>
                </a:solidFill>
                <a:latin typeface="微软雅黑" panose="020B0503020204020204" charset="-122"/>
                <a:ea typeface="微软雅黑" panose="020B0503020204020204" charset="-122"/>
              </a:endParaRPr>
            </a:p>
          </p:txBody>
        </p:sp>
        <p:sp>
          <p:nvSpPr>
            <p:cNvPr id="9" name="椭圆 8"/>
            <p:cNvSpPr/>
            <p:nvPr userDrawn="1"/>
          </p:nvSpPr>
          <p:spPr>
            <a:xfrm>
              <a:off x="-449942" y="1299756"/>
              <a:ext cx="324000" cy="324000"/>
            </a:xfrm>
            <a:prstGeom prst="ellipse">
              <a:avLst/>
            </a:prstGeom>
            <a:solidFill>
              <a:srgbClr val="FF0001"/>
            </a:solidFill>
            <a:ln w="12700" cmpd="sng">
              <a:noFill/>
              <a:prstDash val="solid"/>
              <a:round/>
            </a:ln>
          </p:spPr>
          <p:txBody>
            <a:bodyPr lIns="72000" tIns="72000" rIns="72000" bIns="72000" rtlCol="0" anchor="t" anchorCtr="0"/>
            <a:lstStyle/>
            <a:p>
              <a:pPr algn="ctr" eaLnBrk="0" hangingPunct="0"/>
              <a:endParaRPr lang="zh-CN" altLang="en-US" sz="1400" b="1" dirty="0">
                <a:solidFill>
                  <a:schemeClr val="tx1"/>
                </a:solidFill>
                <a:latin typeface="微软雅黑" panose="020B0503020204020204" charset="-122"/>
                <a:ea typeface="微软雅黑" panose="020B0503020204020204" charset="-122"/>
              </a:endParaRPr>
            </a:p>
          </p:txBody>
        </p:sp>
        <p:sp>
          <p:nvSpPr>
            <p:cNvPr id="10" name="椭圆 9"/>
            <p:cNvSpPr/>
            <p:nvPr userDrawn="1"/>
          </p:nvSpPr>
          <p:spPr>
            <a:xfrm>
              <a:off x="-449942" y="2166260"/>
              <a:ext cx="324000" cy="324000"/>
            </a:xfrm>
            <a:prstGeom prst="ellipse">
              <a:avLst/>
            </a:prstGeom>
            <a:solidFill>
              <a:srgbClr val="FFC400"/>
            </a:solidFill>
            <a:ln w="12700" cmpd="sng">
              <a:noFill/>
              <a:prstDash val="solid"/>
              <a:round/>
            </a:ln>
          </p:spPr>
          <p:txBody>
            <a:bodyPr lIns="72000" tIns="72000" rIns="72000" bIns="72000" rtlCol="0" anchor="t" anchorCtr="0"/>
            <a:lstStyle/>
            <a:p>
              <a:pPr algn="ctr" eaLnBrk="0" hangingPunct="0"/>
              <a:endParaRPr lang="zh-CN" altLang="en-US" sz="1400" b="1" dirty="0">
                <a:solidFill>
                  <a:schemeClr val="tx1"/>
                </a:solidFill>
                <a:latin typeface="微软雅黑" panose="020B0503020204020204" charset="-122"/>
                <a:ea typeface="微软雅黑" panose="020B0503020204020204" charset="-122"/>
              </a:endParaRPr>
            </a:p>
          </p:txBody>
        </p:sp>
        <p:sp>
          <p:nvSpPr>
            <p:cNvPr id="11" name="椭圆 10"/>
            <p:cNvSpPr/>
            <p:nvPr userDrawn="1"/>
          </p:nvSpPr>
          <p:spPr>
            <a:xfrm>
              <a:off x="-449942" y="1733008"/>
              <a:ext cx="324000" cy="324000"/>
            </a:xfrm>
            <a:prstGeom prst="ellipse">
              <a:avLst/>
            </a:prstGeom>
            <a:solidFill>
              <a:srgbClr val="F47B21"/>
            </a:solidFill>
            <a:ln w="12700" cmpd="sng">
              <a:noFill/>
              <a:prstDash val="solid"/>
              <a:round/>
            </a:ln>
          </p:spPr>
          <p:txBody>
            <a:bodyPr lIns="72000" tIns="72000" rIns="72000" bIns="72000" rtlCol="0" anchor="t" anchorCtr="0"/>
            <a:lstStyle/>
            <a:p>
              <a:pPr algn="ctr" eaLnBrk="0" hangingPunct="0"/>
              <a:endParaRPr lang="zh-CN" altLang="en-US" sz="1400" b="1" dirty="0">
                <a:solidFill>
                  <a:schemeClr val="tx1"/>
                </a:solidFill>
                <a:latin typeface="微软雅黑" panose="020B0503020204020204" charset="-122"/>
                <a:ea typeface="微软雅黑" panose="020B0503020204020204" charset="-122"/>
              </a:endParaRPr>
            </a:p>
          </p:txBody>
        </p:sp>
        <p:sp>
          <p:nvSpPr>
            <p:cNvPr id="12" name="椭圆 11"/>
            <p:cNvSpPr/>
            <p:nvPr userDrawn="1"/>
          </p:nvSpPr>
          <p:spPr>
            <a:xfrm>
              <a:off x="-449942" y="2599512"/>
              <a:ext cx="324000" cy="324000"/>
            </a:xfrm>
            <a:prstGeom prst="ellipse">
              <a:avLst/>
            </a:prstGeom>
            <a:solidFill>
              <a:srgbClr val="3FC39E"/>
            </a:solidFill>
            <a:ln w="12700" cmpd="sng">
              <a:noFill/>
              <a:prstDash val="solid"/>
              <a:round/>
            </a:ln>
          </p:spPr>
          <p:txBody>
            <a:bodyPr lIns="72000" tIns="72000" rIns="72000" bIns="72000" rtlCol="0" anchor="t" anchorCtr="0"/>
            <a:lstStyle/>
            <a:p>
              <a:pPr algn="ctr" eaLnBrk="0" hangingPunct="0"/>
              <a:endParaRPr lang="zh-CN" altLang="en-US" sz="1400" b="1" dirty="0">
                <a:solidFill>
                  <a:schemeClr val="tx1"/>
                </a:solidFill>
                <a:latin typeface="微软雅黑" panose="020B0503020204020204" charset="-122"/>
                <a:ea typeface="微软雅黑" panose="020B0503020204020204" charset="-122"/>
              </a:endParaRPr>
            </a:p>
          </p:txBody>
        </p:sp>
        <p:sp>
          <p:nvSpPr>
            <p:cNvPr id="13" name="椭圆 12"/>
            <p:cNvSpPr/>
            <p:nvPr userDrawn="1"/>
          </p:nvSpPr>
          <p:spPr>
            <a:xfrm>
              <a:off x="-449942" y="3032763"/>
              <a:ext cx="324000" cy="324000"/>
            </a:xfrm>
            <a:prstGeom prst="ellipse">
              <a:avLst/>
            </a:prstGeom>
            <a:solidFill>
              <a:srgbClr val="29A8F7"/>
            </a:solidFill>
            <a:ln w="12700" cmpd="sng">
              <a:noFill/>
              <a:prstDash val="solid"/>
              <a:round/>
            </a:ln>
          </p:spPr>
          <p:txBody>
            <a:bodyPr lIns="72000" tIns="72000" rIns="72000" bIns="72000" rtlCol="0" anchor="t" anchorCtr="0"/>
            <a:lstStyle/>
            <a:p>
              <a:pPr algn="ctr" eaLnBrk="0" hangingPunct="0"/>
              <a:endParaRPr lang="zh-CN" altLang="en-US" sz="1400" b="1" dirty="0">
                <a:solidFill>
                  <a:schemeClr val="tx1"/>
                </a:solidFill>
                <a:latin typeface="微软雅黑" panose="020B0503020204020204" charset="-122"/>
                <a:ea typeface="微软雅黑" panose="020B0503020204020204" charset="-122"/>
              </a:endParaRPr>
            </a:p>
          </p:txBody>
        </p:sp>
      </p:grpSp>
    </p:spTree>
  </p:cSld>
  <p:clrMap bg1="lt1" tx1="dk1" bg2="lt2" tx2="dk2" accent1="accent1" accent2="accent2" accent3="accent3" accent4="accent4" accent5="accent5" accent6="accent6" hlink="hlink" folHlink="folHlink"/>
  <p:sldLayoutIdLst>
    <p:sldLayoutId id="2147483658" r:id="rId1"/>
    <p:sldLayoutId id="2147483660" r:id="rId2"/>
    <p:sldLayoutId id="2147483661" r:id="rId3"/>
    <p:sldLayoutId id="2147483663" r:id="rId4"/>
    <p:sldLayoutId id="2147483664" r:id="rId5"/>
    <p:sldLayoutId id="2147483665" r:id="rId6"/>
    <p:sldLayoutId id="2147483666"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3.emf"/><Relationship Id="rId18" Type="http://schemas.openxmlformats.org/officeDocument/2006/relationships/image" Target="../media/image46.png"/><Relationship Id="rId3" Type="http://schemas.openxmlformats.org/officeDocument/2006/relationships/notesSlide" Target="../notesSlides/notesSlide5.xml"/><Relationship Id="rId7" Type="http://schemas.openxmlformats.org/officeDocument/2006/relationships/image" Target="../media/image40.emf"/><Relationship Id="rId12" Type="http://schemas.openxmlformats.org/officeDocument/2006/relationships/oleObject" Target="../embeddings/oleObject5.bin"/><Relationship Id="rId17" Type="http://schemas.openxmlformats.org/officeDocument/2006/relationships/image" Target="../media/image45.emf"/><Relationship Id="rId2" Type="http://schemas.openxmlformats.org/officeDocument/2006/relationships/slideLayout" Target="../slideLayouts/slideLayout3.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2.emf"/><Relationship Id="rId5" Type="http://schemas.openxmlformats.org/officeDocument/2006/relationships/image" Target="../media/image39.emf"/><Relationship Id="rId15" Type="http://schemas.openxmlformats.org/officeDocument/2006/relationships/image" Target="../media/image44.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1.emf"/><Relationship Id="rId1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51.emf"/><Relationship Id="rId3" Type="http://schemas.openxmlformats.org/officeDocument/2006/relationships/notesSlide" Target="../notesSlides/notesSlide6.xml"/><Relationship Id="rId7" Type="http://schemas.openxmlformats.org/officeDocument/2006/relationships/image" Target="../media/image48.emf"/><Relationship Id="rId12"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9.bin"/><Relationship Id="rId11" Type="http://schemas.openxmlformats.org/officeDocument/2006/relationships/image" Target="../media/image50.emf"/><Relationship Id="rId5" Type="http://schemas.openxmlformats.org/officeDocument/2006/relationships/image" Target="../media/image47.emf"/><Relationship Id="rId15" Type="http://schemas.openxmlformats.org/officeDocument/2006/relationships/image" Target="../media/image52.e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49.emf"/><Relationship Id="rId14" Type="http://schemas.openxmlformats.org/officeDocument/2006/relationships/oleObject" Target="../embeddings/oleObject13.bin"/></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57.emf"/><Relationship Id="rId5" Type="http://schemas.openxmlformats.org/officeDocument/2006/relationships/oleObject" Target="../embeddings/oleObject15.bin"/><Relationship Id="rId10" Type="http://schemas.openxmlformats.org/officeDocument/2006/relationships/image" Target="../media/image59.wmf"/><Relationship Id="rId4" Type="http://schemas.openxmlformats.org/officeDocument/2006/relationships/image" Target="../media/image56.emf"/><Relationship Id="rId9" Type="http://schemas.openxmlformats.org/officeDocument/2006/relationships/oleObject" Target="../embeddings/oleObject17.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593D107-8ADD-CF41-BD9B-BD1E7042A754}"/>
              </a:ext>
            </a:extLst>
          </p:cNvPr>
          <p:cNvSpPr>
            <a:spLocks noGrp="1"/>
          </p:cNvSpPr>
          <p:nvPr>
            <p:ph type="title"/>
          </p:nvPr>
        </p:nvSpPr>
        <p:spPr/>
        <p:txBody>
          <a:bodyPr>
            <a:normAutofit/>
          </a:bodyPr>
          <a:lstStyle/>
          <a:p>
            <a:r>
              <a:rPr kumimoji="1" lang="zh-CN" altLang="en-US" sz="5400" dirty="0"/>
              <a:t>碳可信项目方案</a:t>
            </a:r>
          </a:p>
        </p:txBody>
      </p:sp>
    </p:spTree>
    <p:extLst>
      <p:ext uri="{BB962C8B-B14F-4D97-AF65-F5344CB8AC3E}">
        <p14:creationId xmlns:p14="http://schemas.microsoft.com/office/powerpoint/2010/main" val="2517895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err="1"/>
              <a:t>i</a:t>
            </a:r>
            <a:r>
              <a:rPr kumimoji="1" lang="zh-CN" altLang="en-US" dirty="0"/>
              <a:t>） </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碳排放数据预处理</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kern="0" dirty="0">
                <a:effectLst/>
                <a:latin typeface="微软雅黑" panose="020B0503020204020204" pitchFamily="34" charset="-122"/>
                <a:ea typeface="微软雅黑" panose="020B0503020204020204" pitchFamily="34" charset="-122"/>
                <a:cs typeface="Times New Roman" panose="02020603050405020304" pitchFamily="18" charset="0"/>
              </a:rPr>
              <a:t>数据降维</a:t>
            </a:r>
            <a:endParaRPr kumimoji="1" lang="zh-CN" altLang="en-US" dirty="0"/>
          </a:p>
        </p:txBody>
      </p:sp>
      <p:sp>
        <p:nvSpPr>
          <p:cNvPr id="3" name="文本框 2">
            <a:extLst>
              <a:ext uri="{FF2B5EF4-FFF2-40B4-BE49-F238E27FC236}">
                <a16:creationId xmlns:a16="http://schemas.microsoft.com/office/drawing/2014/main" id="{666D4558-45D9-41C5-C444-3AC2A0DCDE42}"/>
              </a:ext>
            </a:extLst>
          </p:cNvPr>
          <p:cNvSpPr txBox="1"/>
          <p:nvPr/>
        </p:nvSpPr>
        <p:spPr>
          <a:xfrm>
            <a:off x="174327" y="1115195"/>
            <a:ext cx="11184367" cy="499624"/>
          </a:xfrm>
          <a:prstGeom prst="rect">
            <a:avLst/>
          </a:prstGeom>
          <a:noFill/>
        </p:spPr>
        <p:txBody>
          <a:bodyPr wrap="square">
            <a:spAutoFit/>
          </a:bodyPr>
          <a:lstStyle/>
          <a:p>
            <a:pPr lvl="1">
              <a:lnSpc>
                <a:spcPct val="150000"/>
              </a:lnSpc>
              <a:spcAft>
                <a:spcPts val="600"/>
              </a:spcAft>
            </a:pPr>
            <a:r>
              <a:rPr lang="zh-CN" altLang="en-US" sz="2000" b="1" dirty="0">
                <a:latin typeface="微软雅黑" panose="020B0503020204020204" pitchFamily="34" charset="-122"/>
                <a:ea typeface="微软雅黑" panose="020B0503020204020204" pitchFamily="34" charset="-122"/>
              </a:rPr>
              <a:t>相关性分析：数据</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不同项之间可能存在线性关系）→ 相关性分析→ 数据降维</a:t>
            </a:r>
          </a:p>
        </p:txBody>
      </p:sp>
      <p:sp>
        <p:nvSpPr>
          <p:cNvPr id="5" name="文本框 4">
            <a:extLst>
              <a:ext uri="{FF2B5EF4-FFF2-40B4-BE49-F238E27FC236}">
                <a16:creationId xmlns:a16="http://schemas.microsoft.com/office/drawing/2014/main" id="{3A502D31-EC96-B97F-2667-C5556D9F9C52}"/>
              </a:ext>
            </a:extLst>
          </p:cNvPr>
          <p:cNvSpPr txBox="1"/>
          <p:nvPr/>
        </p:nvSpPr>
        <p:spPr>
          <a:xfrm>
            <a:off x="679507" y="1864954"/>
            <a:ext cx="10335237" cy="1884618"/>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煤不同基准成分数值间可能存在线性关系，用于规律分析可能存在数据冗余</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皮尔逊相关系数</a:t>
            </a:r>
            <a:r>
              <a:rPr lang="zh-CN" altLang="en-US" sz="2000" dirty="0">
                <a:latin typeface="微软雅黑" panose="020B0503020204020204" pitchFamily="34" charset="-122"/>
                <a:ea typeface="微软雅黑" panose="020B0503020204020204" pitchFamily="34" charset="-122"/>
              </a:rPr>
              <a:t>：连续、正态、线性数据</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斯皮尔曼相关系数</a:t>
            </a:r>
            <a:r>
              <a:rPr lang="zh-CN" altLang="en-US" sz="2000" dirty="0">
                <a:latin typeface="微软雅黑" panose="020B0503020204020204" pitchFamily="34" charset="-122"/>
                <a:ea typeface="微软雅黑" panose="020B0503020204020204" pitchFamily="34" charset="-122"/>
              </a:rPr>
              <a:t>：适用范围广，只要数据满足单调关系，例如线性函数、指数函数、对数函数即可</a:t>
            </a:r>
          </a:p>
        </p:txBody>
      </p:sp>
      <p:pic>
        <p:nvPicPr>
          <p:cNvPr id="7" name="图片 6">
            <a:extLst>
              <a:ext uri="{FF2B5EF4-FFF2-40B4-BE49-F238E27FC236}">
                <a16:creationId xmlns:a16="http://schemas.microsoft.com/office/drawing/2014/main" id="{3C831B53-CC4E-2B28-B6E5-2805FD014D5A}"/>
              </a:ext>
            </a:extLst>
          </p:cNvPr>
          <p:cNvPicPr>
            <a:picLocks noChangeAspect="1"/>
          </p:cNvPicPr>
          <p:nvPr/>
        </p:nvPicPr>
        <p:blipFill>
          <a:blip r:embed="rId2"/>
          <a:stretch>
            <a:fillRect/>
          </a:stretch>
        </p:blipFill>
        <p:spPr>
          <a:xfrm>
            <a:off x="1200018" y="4073002"/>
            <a:ext cx="3533775" cy="2057400"/>
          </a:xfrm>
          <a:prstGeom prst="rect">
            <a:avLst/>
          </a:prstGeom>
        </p:spPr>
      </p:pic>
      <p:sp>
        <p:nvSpPr>
          <p:cNvPr id="9" name="文本框 8">
            <a:extLst>
              <a:ext uri="{FF2B5EF4-FFF2-40B4-BE49-F238E27FC236}">
                <a16:creationId xmlns:a16="http://schemas.microsoft.com/office/drawing/2014/main" id="{399B4697-E85A-F82C-1992-998C3BD7DEC3}"/>
              </a:ext>
            </a:extLst>
          </p:cNvPr>
          <p:cNvSpPr txBox="1"/>
          <p:nvPr/>
        </p:nvSpPr>
        <p:spPr>
          <a:xfrm>
            <a:off x="2290195" y="6093987"/>
            <a:ext cx="6123962"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相关系数</a:t>
            </a:r>
            <a:r>
              <a:rPr lang="zh-CN" altLang="en-US" dirty="0">
                <a:latin typeface="微软雅黑" panose="020B0503020204020204" pitchFamily="34" charset="-122"/>
                <a:ea typeface="微软雅黑" panose="020B0503020204020204" pitchFamily="34" charset="-122"/>
              </a:rPr>
              <a:t>矩阵</a:t>
            </a:r>
            <a:endParaRPr lang="zh-CN" altLang="en-US" dirty="0"/>
          </a:p>
        </p:txBody>
      </p:sp>
      <p:sp>
        <p:nvSpPr>
          <p:cNvPr id="12" name="文本框 11">
            <a:extLst>
              <a:ext uri="{FF2B5EF4-FFF2-40B4-BE49-F238E27FC236}">
                <a16:creationId xmlns:a16="http://schemas.microsoft.com/office/drawing/2014/main" id="{8E416AD5-F65D-8A60-C2E8-04663584D216}"/>
              </a:ext>
            </a:extLst>
          </p:cNvPr>
          <p:cNvSpPr txBox="1"/>
          <p:nvPr/>
        </p:nvSpPr>
        <p:spPr>
          <a:xfrm>
            <a:off x="7014595" y="6478346"/>
            <a:ext cx="6123962"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热力图</a:t>
            </a:r>
            <a:endParaRPr lang="zh-CN" altLang="en-US" dirty="0"/>
          </a:p>
        </p:txBody>
      </p:sp>
      <p:pic>
        <p:nvPicPr>
          <p:cNvPr id="10" name="图片 8">
            <a:extLst>
              <a:ext uri="{FF2B5EF4-FFF2-40B4-BE49-F238E27FC236}">
                <a16:creationId xmlns:a16="http://schemas.microsoft.com/office/drawing/2014/main" id="{04E3402D-42ED-3940-A70E-8C40CC506346}"/>
              </a:ext>
            </a:extLst>
          </p:cNvPr>
          <p:cNvPicPr>
            <a:picLocks noChangeAspect="1"/>
          </p:cNvPicPr>
          <p:nvPr/>
        </p:nvPicPr>
        <p:blipFill>
          <a:blip r:embed="rId3"/>
          <a:stretch>
            <a:fillRect/>
          </a:stretch>
        </p:blipFill>
        <p:spPr>
          <a:xfrm>
            <a:off x="6096000" y="3635804"/>
            <a:ext cx="2903855" cy="2571750"/>
          </a:xfrm>
          <a:prstGeom prst="rect">
            <a:avLst/>
          </a:prstGeom>
        </p:spPr>
      </p:pic>
    </p:spTree>
    <p:extLst>
      <p:ext uri="{BB962C8B-B14F-4D97-AF65-F5344CB8AC3E}">
        <p14:creationId xmlns:p14="http://schemas.microsoft.com/office/powerpoint/2010/main" val="3587978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err="1"/>
              <a:t>i</a:t>
            </a:r>
            <a:r>
              <a:rPr kumimoji="1" lang="zh-CN" altLang="en-US" dirty="0"/>
              <a:t>） </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碳排放数据预处理</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kern="0" dirty="0">
                <a:effectLst/>
                <a:latin typeface="微软雅黑" panose="020B0503020204020204" pitchFamily="34" charset="-122"/>
                <a:ea typeface="微软雅黑" panose="020B0503020204020204" pitchFamily="34" charset="-122"/>
                <a:cs typeface="Times New Roman" panose="02020603050405020304" pitchFamily="18" charset="0"/>
              </a:rPr>
              <a:t>数据生成</a:t>
            </a:r>
            <a:endParaRPr kumimoji="1" lang="zh-CN" altLang="en-US" dirty="0"/>
          </a:p>
        </p:txBody>
      </p:sp>
      <p:sp>
        <p:nvSpPr>
          <p:cNvPr id="6" name="文本框 5">
            <a:extLst>
              <a:ext uri="{FF2B5EF4-FFF2-40B4-BE49-F238E27FC236}">
                <a16:creationId xmlns:a16="http://schemas.microsoft.com/office/drawing/2014/main" id="{A9F46E61-98EE-0EDD-A99E-A2C111CF2D18}"/>
              </a:ext>
            </a:extLst>
          </p:cNvPr>
          <p:cNvSpPr txBox="1"/>
          <p:nvPr/>
        </p:nvSpPr>
        <p:spPr>
          <a:xfrm>
            <a:off x="389449" y="1294029"/>
            <a:ext cx="10914813" cy="458908"/>
          </a:xfrm>
          <a:prstGeom prst="rect">
            <a:avLst/>
          </a:prstGeom>
          <a:noFill/>
        </p:spPr>
        <p:txBody>
          <a:bodyPr wrap="square">
            <a:spAutoFit/>
          </a:bodyPr>
          <a:lstStyle/>
          <a:p>
            <a:pPr>
              <a:lnSpc>
                <a:spcPct val="150000"/>
              </a:lnSpc>
            </a:pPr>
            <a:r>
              <a:rPr lang="zh-CN" altLang="en-US"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b="1"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SMOTE</a:t>
            </a:r>
            <a:endParaRPr lang="zh-CN" alt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4" name="文本框 13">
            <a:extLst>
              <a:ext uri="{FF2B5EF4-FFF2-40B4-BE49-F238E27FC236}">
                <a16:creationId xmlns:a16="http://schemas.microsoft.com/office/drawing/2014/main" id="{E2968FA4-6B7D-9AB6-0794-27EBBCC593CE}"/>
              </a:ext>
            </a:extLst>
          </p:cNvPr>
          <p:cNvSpPr txBox="1"/>
          <p:nvPr/>
        </p:nvSpPr>
        <p:spPr>
          <a:xfrm>
            <a:off x="3034393" y="6121315"/>
            <a:ext cx="6123214" cy="455894"/>
          </a:xfrm>
          <a:prstGeom prst="rect">
            <a:avLst/>
          </a:prstGeom>
          <a:noFill/>
        </p:spPr>
        <p:txBody>
          <a:bodyPr wrap="square">
            <a:spAutoFit/>
          </a:bodyPr>
          <a:lstStyle/>
          <a:p>
            <a:pPr algn="ctr">
              <a:lnSpc>
                <a:spcPct val="150000"/>
              </a:lnSpc>
            </a:pPr>
            <a:r>
              <a:rPr lang="zh-CN" altLang="zh-CN" sz="1800" dirty="0">
                <a:solidFill>
                  <a:srgbClr val="000000"/>
                </a:solidFill>
                <a:effectLst/>
                <a:latin typeface="Times New Roman" panose="02020603050405020304" pitchFamily="18" charset="0"/>
                <a:ea typeface="仿宋_GB2312"/>
                <a:cs typeface="Times New Roman" panose="02020603050405020304" pitchFamily="18" charset="0"/>
              </a:rPr>
              <a:t>图</a:t>
            </a:r>
            <a:r>
              <a:rPr lang="zh-CN" altLang="zh-CN" sz="18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dirty="0">
                <a:solidFill>
                  <a:srgbClr val="000000"/>
                </a:solidFill>
                <a:effectLst/>
                <a:latin typeface="Times New Roman" panose="02020603050405020304" pitchFamily="18" charset="0"/>
                <a:ea typeface="仿宋_GB2312"/>
                <a:cs typeface="Times New Roman" panose="02020603050405020304" pitchFamily="18" charset="0"/>
              </a:rPr>
              <a:t>SMOTE</a:t>
            </a:r>
            <a:r>
              <a:rPr lang="zh-CN" altLang="en-US" sz="1800" dirty="0">
                <a:solidFill>
                  <a:srgbClr val="000000"/>
                </a:solidFill>
                <a:effectLst/>
                <a:latin typeface="Times New Roman" panose="02020603050405020304" pitchFamily="18" charset="0"/>
                <a:ea typeface="仿宋_GB2312"/>
                <a:cs typeface="Times New Roman" panose="02020603050405020304" pitchFamily="18" charset="0"/>
              </a:rPr>
              <a:t>数据生成</a:t>
            </a:r>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a:extLst>
              <a:ext uri="{FF2B5EF4-FFF2-40B4-BE49-F238E27FC236}">
                <a16:creationId xmlns:a16="http://schemas.microsoft.com/office/drawing/2014/main" id="{95CF630E-9EB0-8934-1D84-AE956E276BEB}"/>
              </a:ext>
            </a:extLst>
          </p:cNvPr>
          <p:cNvSpPr txBox="1"/>
          <p:nvPr/>
        </p:nvSpPr>
        <p:spPr>
          <a:xfrm>
            <a:off x="434053" y="1909579"/>
            <a:ext cx="10914813" cy="646331"/>
          </a:xfrm>
          <a:prstGeom prst="rect">
            <a:avLst/>
          </a:prstGeom>
          <a:noFill/>
        </p:spPr>
        <p:txBody>
          <a:bodyPr wrap="square">
            <a:spAutoFit/>
          </a:bodyPr>
          <a:lstStyle/>
          <a:p>
            <a:pPr marL="285750" indent="-285750" algn="l">
              <a:buFont typeface="Arial" panose="020B0604020202020204" pitchFamily="34" charset="0"/>
              <a:buChar char="•"/>
            </a:pPr>
            <a:r>
              <a:rPr lang="en-US" altLang="zh-CN" b="1" i="0" dirty="0">
                <a:solidFill>
                  <a:srgbClr val="121212"/>
                </a:solidFill>
                <a:effectLst/>
                <a:latin typeface="微软雅黑" panose="020B0503020204020204" pitchFamily="34" charset="-122"/>
                <a:ea typeface="微软雅黑" panose="020B0503020204020204" pitchFamily="34" charset="-122"/>
              </a:rPr>
              <a:t>SMOTE</a:t>
            </a:r>
            <a:r>
              <a:rPr lang="zh-CN" altLang="en-US" b="0" i="0" dirty="0">
                <a:solidFill>
                  <a:srgbClr val="121212"/>
                </a:solidFill>
                <a:effectLst/>
                <a:latin typeface="微软雅黑" panose="020B0503020204020204" pitchFamily="34" charset="-122"/>
                <a:ea typeface="微软雅黑" panose="020B0503020204020204" pitchFamily="34" charset="-122"/>
              </a:rPr>
              <a:t>（</a:t>
            </a:r>
            <a:r>
              <a:rPr lang="en-US" altLang="zh-CN" b="0" i="0" dirty="0">
                <a:solidFill>
                  <a:srgbClr val="121212"/>
                </a:solidFill>
                <a:effectLst/>
                <a:latin typeface="微软雅黑" panose="020B0503020204020204" pitchFamily="34" charset="-122"/>
                <a:ea typeface="微软雅黑" panose="020B0503020204020204" pitchFamily="34" charset="-122"/>
              </a:rPr>
              <a:t>Synthetic Minority Oversampling Technique</a:t>
            </a:r>
            <a:r>
              <a:rPr lang="zh-CN" altLang="en-US" b="0" i="0" dirty="0">
                <a:solidFill>
                  <a:srgbClr val="121212"/>
                </a:solidFill>
                <a:effectLst/>
                <a:latin typeface="微软雅黑" panose="020B0503020204020204" pitchFamily="34" charset="-122"/>
                <a:ea typeface="微软雅黑" panose="020B0503020204020204" pitchFamily="34" charset="-122"/>
              </a:rPr>
              <a:t>，合成少数类过采样技术</a:t>
            </a:r>
            <a:r>
              <a:rPr lang="zh-CN" altLang="en-US" dirty="0">
                <a:solidFill>
                  <a:srgbClr val="121212"/>
                </a:solidFill>
                <a:latin typeface="微软雅黑" panose="020B0503020204020204" pitchFamily="34" charset="-122"/>
                <a:ea typeface="微软雅黑" panose="020B0503020204020204" pitchFamily="34" charset="-122"/>
              </a:rPr>
              <a:t>）</a:t>
            </a:r>
            <a:r>
              <a:rPr lang="zh-CN" altLang="en-US" b="0" i="0" dirty="0">
                <a:solidFill>
                  <a:srgbClr val="121212"/>
                </a:solidFill>
                <a:effectLst/>
                <a:latin typeface="微软雅黑" panose="020B0503020204020204" pitchFamily="34" charset="-122"/>
                <a:ea typeface="微软雅黑" panose="020B0503020204020204" pitchFamily="34" charset="-122"/>
              </a:rPr>
              <a:t>，它创建新的合成样本以平衡数据集。</a:t>
            </a:r>
            <a:r>
              <a:rPr lang="en-US" altLang="zh-CN" b="0" i="0" dirty="0">
                <a:solidFill>
                  <a:srgbClr val="121212"/>
                </a:solidFill>
                <a:effectLst/>
                <a:latin typeface="微软雅黑" panose="020B0503020204020204" pitchFamily="34" charset="-122"/>
                <a:ea typeface="微软雅黑" panose="020B0503020204020204" pitchFamily="34" charset="-122"/>
              </a:rPr>
              <a:t>SMOTE </a:t>
            </a:r>
            <a:r>
              <a:rPr lang="zh-CN" altLang="en-US" b="0" i="0" dirty="0">
                <a:solidFill>
                  <a:srgbClr val="121212"/>
                </a:solidFill>
                <a:effectLst/>
                <a:latin typeface="微软雅黑" panose="020B0503020204020204" pitchFamily="34" charset="-122"/>
                <a:ea typeface="微软雅黑" panose="020B0503020204020204" pitchFamily="34" charset="-122"/>
              </a:rPr>
              <a:t>的工作原理是利用</a:t>
            </a:r>
            <a:r>
              <a:rPr lang="en-US" altLang="zh-CN" b="0" i="0" dirty="0">
                <a:solidFill>
                  <a:srgbClr val="121212"/>
                </a:solidFill>
                <a:effectLst/>
                <a:latin typeface="微软雅黑" panose="020B0503020204020204" pitchFamily="34" charset="-122"/>
                <a:ea typeface="微软雅黑" panose="020B0503020204020204" pitchFamily="34" charset="-122"/>
              </a:rPr>
              <a:t>k</a:t>
            </a:r>
            <a:r>
              <a:rPr lang="zh-CN" altLang="en-US" b="0" i="0" dirty="0">
                <a:solidFill>
                  <a:srgbClr val="121212"/>
                </a:solidFill>
                <a:effectLst/>
                <a:latin typeface="微软雅黑" panose="020B0503020204020204" pitchFamily="34" charset="-122"/>
                <a:ea typeface="微软雅黑" panose="020B0503020204020204" pitchFamily="34" charset="-122"/>
              </a:rPr>
              <a:t>最近邻域算法创建合成数据。</a:t>
            </a:r>
          </a:p>
        </p:txBody>
      </p:sp>
      <p:pic>
        <p:nvPicPr>
          <p:cNvPr id="2050" name="Picture 2">
            <a:extLst>
              <a:ext uri="{FF2B5EF4-FFF2-40B4-BE49-F238E27FC236}">
                <a16:creationId xmlns:a16="http://schemas.microsoft.com/office/drawing/2014/main" id="{2807284B-9895-9A3B-3B93-EE7E6AF09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018" y="2827261"/>
            <a:ext cx="6560596" cy="3219713"/>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D96D9C49-97D0-E011-7EA8-6CAF03473DCD}"/>
              </a:ext>
            </a:extLst>
          </p:cNvPr>
          <p:cNvSpPr txBox="1"/>
          <p:nvPr/>
        </p:nvSpPr>
        <p:spPr>
          <a:xfrm>
            <a:off x="2391935" y="1021702"/>
            <a:ext cx="8580863" cy="369332"/>
          </a:xfrm>
          <a:prstGeom prst="rect">
            <a:avLst/>
          </a:prstGeom>
          <a:noFill/>
        </p:spPr>
        <p:txBody>
          <a:bodyPr wrap="square">
            <a:spAutoFit/>
          </a:bodyPr>
          <a:lstStyle/>
          <a:p>
            <a:r>
              <a:rPr lang="zh-CN" altLang="en-US"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煤质数据集存在异常值</a:t>
            </a:r>
            <a:r>
              <a:rPr lang="zh-CN" altLang="en-US" sz="1800" b="1" dirty="0">
                <a:latin typeface="微软雅黑" panose="020B0503020204020204" pitchFamily="34" charset="-122"/>
                <a:ea typeface="微软雅黑" panose="020B0503020204020204" pitchFamily="34" charset="-122"/>
              </a:rPr>
              <a:t>→</a:t>
            </a:r>
            <a:r>
              <a:rPr lang="zh-CN" altLang="en-US" b="1"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数据不平衡</a:t>
            </a:r>
            <a:r>
              <a:rPr lang="zh-CN" altLang="en-US" sz="1800" b="1" dirty="0">
                <a:latin typeface="微软雅黑" panose="020B0503020204020204" pitchFamily="34" charset="-122"/>
                <a:ea typeface="微软雅黑" panose="020B0503020204020204" pitchFamily="34" charset="-122"/>
              </a:rPr>
              <a:t>→ 过采样技术生成模拟数据</a:t>
            </a:r>
            <a:endParaRPr lang="zh-CN" altLang="en-US" dirty="0"/>
          </a:p>
        </p:txBody>
      </p:sp>
    </p:spTree>
    <p:extLst>
      <p:ext uri="{BB962C8B-B14F-4D97-AF65-F5344CB8AC3E}">
        <p14:creationId xmlns:p14="http://schemas.microsoft.com/office/powerpoint/2010/main" val="20501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err="1"/>
              <a:t>i</a:t>
            </a:r>
            <a:r>
              <a:rPr kumimoji="1" lang="zh-CN" altLang="en-US" dirty="0"/>
              <a:t>） </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碳排放数据预处理</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kern="0" dirty="0">
                <a:effectLst/>
                <a:latin typeface="微软雅黑" panose="020B0503020204020204" pitchFamily="34" charset="-122"/>
                <a:ea typeface="微软雅黑" panose="020B0503020204020204" pitchFamily="34" charset="-122"/>
                <a:cs typeface="Times New Roman" panose="02020603050405020304" pitchFamily="18" charset="0"/>
              </a:rPr>
              <a:t>数据生成</a:t>
            </a:r>
            <a:endParaRPr kumimoji="1" lang="zh-CN" altLang="en-US" dirty="0"/>
          </a:p>
        </p:txBody>
      </p:sp>
      <p:sp>
        <p:nvSpPr>
          <p:cNvPr id="6" name="文本框 5">
            <a:extLst>
              <a:ext uri="{FF2B5EF4-FFF2-40B4-BE49-F238E27FC236}">
                <a16:creationId xmlns:a16="http://schemas.microsoft.com/office/drawing/2014/main" id="{A9F46E61-98EE-0EDD-A99E-A2C111CF2D18}"/>
              </a:ext>
            </a:extLst>
          </p:cNvPr>
          <p:cNvSpPr txBox="1"/>
          <p:nvPr/>
        </p:nvSpPr>
        <p:spPr>
          <a:xfrm>
            <a:off x="368028" y="1085679"/>
            <a:ext cx="10914813" cy="458908"/>
          </a:xfrm>
          <a:prstGeom prst="rect">
            <a:avLst/>
          </a:prstGeom>
          <a:noFill/>
        </p:spPr>
        <p:txBody>
          <a:bodyPr wrap="square">
            <a:spAutoFit/>
          </a:bodyPr>
          <a:lstStyle/>
          <a:p>
            <a:pPr>
              <a:lnSpc>
                <a:spcPct val="150000"/>
              </a:lnSpc>
            </a:pPr>
            <a:r>
              <a:rPr lang="zh-CN" altLang="en-US"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b="1"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800" b="1" dirty="0" err="1">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ADASYN</a:t>
            </a:r>
            <a:endParaRPr lang="zh-CN" alt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5" name="文本框 4">
            <a:extLst>
              <a:ext uri="{FF2B5EF4-FFF2-40B4-BE49-F238E27FC236}">
                <a16:creationId xmlns:a16="http://schemas.microsoft.com/office/drawing/2014/main" id="{138DE9C2-E01A-EABE-6009-64EFDC50FD97}"/>
              </a:ext>
            </a:extLst>
          </p:cNvPr>
          <p:cNvSpPr txBox="1"/>
          <p:nvPr/>
        </p:nvSpPr>
        <p:spPr>
          <a:xfrm>
            <a:off x="658325" y="2032836"/>
            <a:ext cx="10730788" cy="3416320"/>
          </a:xfrm>
          <a:prstGeom prst="rect">
            <a:avLst/>
          </a:prstGeom>
          <a:noFill/>
        </p:spPr>
        <p:txBody>
          <a:bodyPr wrap="square">
            <a:spAutoFit/>
          </a:bodyPr>
          <a:lstStyle/>
          <a:p>
            <a:pPr marL="285750" indent="-285750" algn="l">
              <a:buFont typeface="Arial" panose="020B0604020202020204" pitchFamily="34" charset="0"/>
              <a:buChar char="•"/>
            </a:pPr>
            <a:r>
              <a:rPr lang="en-US" altLang="zh-CN" b="1" i="0" dirty="0" err="1">
                <a:solidFill>
                  <a:srgbClr val="121212"/>
                </a:solidFill>
                <a:effectLst/>
                <a:latin typeface="微软雅黑" panose="020B0503020204020204" pitchFamily="34" charset="-122"/>
                <a:ea typeface="微软雅黑" panose="020B0503020204020204" pitchFamily="34" charset="-122"/>
              </a:rPr>
              <a:t>ADASYN</a:t>
            </a:r>
            <a:r>
              <a:rPr lang="zh-CN" altLang="en-US" b="0" i="0" dirty="0">
                <a:solidFill>
                  <a:srgbClr val="121212"/>
                </a:solidFill>
                <a:effectLst/>
                <a:latin typeface="微软雅黑" panose="020B0503020204020204" pitchFamily="34" charset="-122"/>
                <a:ea typeface="微软雅黑" panose="020B0503020204020204" pitchFamily="34" charset="-122"/>
              </a:rPr>
              <a:t>（</a:t>
            </a:r>
            <a:r>
              <a:rPr lang="en-US" altLang="zh-CN" b="0" i="0" dirty="0">
                <a:solidFill>
                  <a:srgbClr val="121212"/>
                </a:solidFill>
                <a:effectLst/>
                <a:latin typeface="微软雅黑" panose="020B0503020204020204" pitchFamily="34" charset="-122"/>
                <a:ea typeface="微软雅黑" panose="020B0503020204020204" pitchFamily="34" charset="-122"/>
              </a:rPr>
              <a:t>Adaptive Synthetic</a:t>
            </a:r>
            <a:r>
              <a:rPr lang="zh-CN" altLang="en-US" b="0" i="0" dirty="0">
                <a:solidFill>
                  <a:srgbClr val="121212"/>
                </a:solidFill>
                <a:effectLst/>
                <a:latin typeface="微软雅黑" panose="020B0503020204020204" pitchFamily="34" charset="-122"/>
                <a:ea typeface="微软雅黑" panose="020B0503020204020204" pitchFamily="34" charset="-122"/>
              </a:rPr>
              <a:t>，自适应合成）。根据不同的少数样本其学习的困难程度，使用权重分布，为少数较难学习的类别样本合成更多的训练数据。看下面算法只是生成了少数较难学习的类别样本。</a:t>
            </a:r>
            <a:endParaRPr lang="en-US" altLang="zh-CN" dirty="0">
              <a:solidFill>
                <a:srgbClr val="121212"/>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en-US" altLang="zh-CN" b="0" i="0" dirty="0" err="1">
                <a:solidFill>
                  <a:srgbClr val="121212"/>
                </a:solidFill>
                <a:effectLst/>
                <a:latin typeface="微软雅黑" panose="020B0503020204020204" pitchFamily="34" charset="-122"/>
                <a:ea typeface="微软雅黑" panose="020B0503020204020204" pitchFamily="34" charset="-122"/>
              </a:rPr>
              <a:t>ADASYN</a:t>
            </a:r>
            <a:r>
              <a:rPr lang="zh-CN" altLang="en-US" b="0" i="0" dirty="0">
                <a:solidFill>
                  <a:srgbClr val="121212"/>
                </a:solidFill>
                <a:effectLst/>
                <a:latin typeface="微软雅黑" panose="020B0503020204020204" pitchFamily="34" charset="-122"/>
                <a:ea typeface="微软雅黑" panose="020B0503020204020204" pitchFamily="34" charset="-122"/>
              </a:rPr>
              <a:t>不仅可以减少原始不平衡数据分布导致的学习偏见，而且可以自适应偏移决策边界，使其聚焦于那些较难学习的样本上。</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endParaRPr lang="en-US" altLang="zh-CN" dirty="0">
              <a:solidFill>
                <a:srgbClr val="121212"/>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en-US" altLang="zh-CN" b="0" i="0" dirty="0" err="1">
                <a:solidFill>
                  <a:srgbClr val="121212"/>
                </a:solidFill>
                <a:effectLst/>
                <a:latin typeface="微软雅黑" panose="020B0503020204020204" pitchFamily="34" charset="-122"/>
                <a:ea typeface="微软雅黑" panose="020B0503020204020204" pitchFamily="34" charset="-122"/>
              </a:rPr>
              <a:t>Adasyn</a:t>
            </a:r>
            <a:r>
              <a:rPr lang="zh-CN" altLang="en-US" b="0" i="0" dirty="0">
                <a:solidFill>
                  <a:srgbClr val="121212"/>
                </a:solidFill>
                <a:effectLst/>
                <a:latin typeface="微软雅黑" panose="020B0503020204020204" pitchFamily="34" charset="-122"/>
                <a:ea typeface="微软雅黑" panose="020B0503020204020204" pitchFamily="34" charset="-122"/>
              </a:rPr>
              <a:t>算法的主要优点在于生成的样本是自适应的，不是固定的样本个数，样本个数是根据当前数据的分布情况动态生成的，因此可以在数据不平衡时获得更好的性能。</a:t>
            </a:r>
            <a:r>
              <a:rPr lang="en-US" altLang="zh-CN" b="0" i="0" dirty="0" err="1">
                <a:solidFill>
                  <a:srgbClr val="121212"/>
                </a:solidFill>
                <a:effectLst/>
                <a:latin typeface="微软雅黑" panose="020B0503020204020204" pitchFamily="34" charset="-122"/>
                <a:ea typeface="微软雅黑" panose="020B0503020204020204" pitchFamily="34" charset="-122"/>
              </a:rPr>
              <a:t>Adasyn</a:t>
            </a:r>
            <a:r>
              <a:rPr lang="en-US" altLang="zh-CN" b="0" i="0" dirty="0">
                <a:solidFill>
                  <a:srgbClr val="121212"/>
                </a:solidFill>
                <a:effectLst/>
                <a:latin typeface="微软雅黑" panose="020B0503020204020204" pitchFamily="34" charset="-122"/>
                <a:ea typeface="微软雅黑" panose="020B0503020204020204" pitchFamily="34" charset="-122"/>
              </a:rPr>
              <a:t> </a:t>
            </a:r>
            <a:r>
              <a:rPr lang="zh-CN" altLang="en-US" b="0" i="0" dirty="0">
                <a:solidFill>
                  <a:srgbClr val="121212"/>
                </a:solidFill>
                <a:effectLst/>
                <a:latin typeface="微软雅黑" panose="020B0503020204020204" pitchFamily="34" charset="-122"/>
                <a:ea typeface="微软雅黑" panose="020B0503020204020204" pitchFamily="34" charset="-122"/>
              </a:rPr>
              <a:t>算法也是一种简单易操作的算法，只需要计算每个点的分布密度和</a:t>
            </a:r>
            <a:r>
              <a:rPr lang="en-US" altLang="zh-CN" b="0" i="0" dirty="0">
                <a:solidFill>
                  <a:srgbClr val="121212"/>
                </a:solidFill>
                <a:effectLst/>
                <a:latin typeface="微软雅黑" panose="020B0503020204020204" pitchFamily="34" charset="-122"/>
                <a:ea typeface="微软雅黑" panose="020B0503020204020204" pitchFamily="34" charset="-122"/>
              </a:rPr>
              <a:t>k-</a:t>
            </a:r>
            <a:r>
              <a:rPr lang="zh-CN" altLang="en-US" b="0" i="0" dirty="0">
                <a:solidFill>
                  <a:srgbClr val="121212"/>
                </a:solidFill>
                <a:effectLst/>
                <a:latin typeface="微软雅黑" panose="020B0503020204020204" pitchFamily="34" charset="-122"/>
                <a:ea typeface="微软雅黑" panose="020B0503020204020204" pitchFamily="34" charset="-122"/>
              </a:rPr>
              <a:t>近邻数量能够得出需要合成的样本数量，同时算法不需要重复遍历数据集，使算法在煤质数据集上也能够得到不错的性能。</a:t>
            </a:r>
            <a:endParaRPr lang="en-US" altLang="zh-CN" dirty="0">
              <a:solidFill>
                <a:srgbClr val="121212"/>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endParaRPr lang="en-US" altLang="zh-CN"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9449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err="1"/>
              <a:t>i</a:t>
            </a:r>
            <a:r>
              <a:rPr kumimoji="1" lang="zh-CN" altLang="en-US" dirty="0"/>
              <a:t>） </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碳排放数据预处理</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kern="0" dirty="0">
                <a:effectLst/>
                <a:latin typeface="微软雅黑" panose="020B0503020204020204" pitchFamily="34" charset="-122"/>
                <a:ea typeface="微软雅黑" panose="020B0503020204020204" pitchFamily="34" charset="-122"/>
                <a:cs typeface="Times New Roman" panose="02020603050405020304" pitchFamily="18" charset="0"/>
              </a:rPr>
              <a:t>数据生成</a:t>
            </a:r>
            <a:endParaRPr kumimoji="1" lang="zh-CN" altLang="en-US" dirty="0"/>
          </a:p>
        </p:txBody>
      </p:sp>
      <p:sp>
        <p:nvSpPr>
          <p:cNvPr id="5" name="文本框 4">
            <a:extLst>
              <a:ext uri="{FF2B5EF4-FFF2-40B4-BE49-F238E27FC236}">
                <a16:creationId xmlns:a16="http://schemas.microsoft.com/office/drawing/2014/main" id="{138DE9C2-E01A-EABE-6009-64EFDC50FD97}"/>
              </a:ext>
            </a:extLst>
          </p:cNvPr>
          <p:cNvSpPr txBox="1"/>
          <p:nvPr/>
        </p:nvSpPr>
        <p:spPr>
          <a:xfrm>
            <a:off x="450167" y="1588894"/>
            <a:ext cx="11065325" cy="1200329"/>
          </a:xfrm>
          <a:prstGeom prst="rect">
            <a:avLst/>
          </a:prstGeom>
          <a:noFill/>
        </p:spPr>
        <p:txBody>
          <a:bodyPr wrap="square">
            <a:spAutoFit/>
          </a:bodyPr>
          <a:lstStyle/>
          <a:p>
            <a:pPr marL="285750" indent="-285750" algn="l">
              <a:buFont typeface="Arial" panose="020B0604020202020204" pitchFamily="34" charset="0"/>
              <a:buChar char="•"/>
            </a:pPr>
            <a:r>
              <a:rPr lang="zh-CN" altLang="en-US" i="0" dirty="0">
                <a:solidFill>
                  <a:srgbClr val="121212"/>
                </a:solidFill>
                <a:effectLst/>
                <a:latin typeface="微软雅黑" panose="020B0503020204020204" pitchFamily="34" charset="-122"/>
                <a:ea typeface="微软雅黑" panose="020B0503020204020204" pitchFamily="34" charset="-122"/>
              </a:rPr>
              <a:t>基于神经网络的生成式对抗网络（</a:t>
            </a:r>
            <a:r>
              <a:rPr lang="en-US" altLang="zh-CN" i="0" dirty="0">
                <a:solidFill>
                  <a:srgbClr val="121212"/>
                </a:solidFill>
                <a:effectLst/>
                <a:latin typeface="微软雅黑" panose="020B0503020204020204" pitchFamily="34" charset="-122"/>
                <a:ea typeface="微软雅黑" panose="020B0503020204020204" pitchFamily="34" charset="-122"/>
              </a:rPr>
              <a:t>GAN, Generative Adversarial Networks </a:t>
            </a:r>
            <a:r>
              <a:rPr lang="zh-CN" altLang="en-US" i="0" dirty="0">
                <a:solidFill>
                  <a:srgbClr val="121212"/>
                </a:solidFill>
                <a:effectLst/>
                <a:latin typeface="微软雅黑" panose="020B0503020204020204" pitchFamily="34" charset="-122"/>
                <a:ea typeface="微软雅黑" panose="020B0503020204020204" pitchFamily="34" charset="-122"/>
              </a:rPr>
              <a:t>）模型中通常有两个模块：生成模型（</a:t>
            </a:r>
            <a:r>
              <a:rPr lang="en-US" altLang="zh-CN" i="0" dirty="0">
                <a:solidFill>
                  <a:srgbClr val="121212"/>
                </a:solidFill>
                <a:effectLst/>
                <a:latin typeface="微软雅黑" panose="020B0503020204020204" pitchFamily="34" charset="-122"/>
                <a:ea typeface="微软雅黑" panose="020B0503020204020204" pitchFamily="34" charset="-122"/>
              </a:rPr>
              <a:t>Generative Model</a:t>
            </a:r>
            <a:r>
              <a:rPr lang="zh-CN" altLang="en-US" i="0" dirty="0">
                <a:solidFill>
                  <a:srgbClr val="121212"/>
                </a:solidFill>
                <a:effectLst/>
                <a:latin typeface="微软雅黑" panose="020B0503020204020204" pitchFamily="34" charset="-122"/>
                <a:ea typeface="微软雅黑" panose="020B0503020204020204" pitchFamily="34" charset="-122"/>
              </a:rPr>
              <a:t>）和判别模型（</a:t>
            </a:r>
            <a:r>
              <a:rPr lang="en-US" altLang="zh-CN" i="0" dirty="0">
                <a:solidFill>
                  <a:srgbClr val="121212"/>
                </a:solidFill>
                <a:effectLst/>
                <a:latin typeface="微软雅黑" panose="020B0503020204020204" pitchFamily="34" charset="-122"/>
                <a:ea typeface="微软雅黑" panose="020B0503020204020204" pitchFamily="34" charset="-122"/>
              </a:rPr>
              <a:t>Discriminative Model</a:t>
            </a:r>
            <a:r>
              <a:rPr lang="zh-CN" altLang="en-US" i="0" dirty="0">
                <a:solidFill>
                  <a:srgbClr val="121212"/>
                </a:solidFill>
                <a:effectLst/>
                <a:latin typeface="微软雅黑" panose="020B0503020204020204" pitchFamily="34" charset="-122"/>
                <a:ea typeface="微软雅黑" panose="020B0503020204020204" pitchFamily="34" charset="-122"/>
              </a:rPr>
              <a:t>）；生成模型负责对随机噪声进行处理，模拟出与真实训练样本类似的假数据；判别器则负责鉴别出训练样本中由生成器生成的假数据；两个模型相互博弈、学习，最终生成器生产的假数据将足以以假乱真，具体</a:t>
            </a:r>
            <a:r>
              <a:rPr lang="en-US" altLang="zh-CN" i="0" dirty="0">
                <a:solidFill>
                  <a:srgbClr val="121212"/>
                </a:solidFill>
                <a:effectLst/>
                <a:latin typeface="微软雅黑" panose="020B0503020204020204" pitchFamily="34" charset="-122"/>
                <a:ea typeface="微软雅黑" panose="020B0503020204020204" pitchFamily="34" charset="-122"/>
              </a:rPr>
              <a:t>GAN</a:t>
            </a:r>
            <a:r>
              <a:rPr lang="zh-CN" altLang="en-US" i="0" dirty="0">
                <a:solidFill>
                  <a:srgbClr val="121212"/>
                </a:solidFill>
                <a:effectLst/>
                <a:latin typeface="微软雅黑" panose="020B0503020204020204" pitchFamily="34" charset="-122"/>
                <a:ea typeface="微软雅黑" panose="020B0503020204020204" pitchFamily="34" charset="-122"/>
              </a:rPr>
              <a:t>结构如下图所示。</a:t>
            </a:r>
          </a:p>
        </p:txBody>
      </p:sp>
      <p:pic>
        <p:nvPicPr>
          <p:cNvPr id="3" name="图片 2">
            <a:extLst>
              <a:ext uri="{FF2B5EF4-FFF2-40B4-BE49-F238E27FC236}">
                <a16:creationId xmlns:a16="http://schemas.microsoft.com/office/drawing/2014/main" id="{06E4C070-B440-6C27-2D19-7BEF202CDE79}"/>
              </a:ext>
            </a:extLst>
          </p:cNvPr>
          <p:cNvPicPr>
            <a:picLocks noChangeAspect="1"/>
          </p:cNvPicPr>
          <p:nvPr/>
        </p:nvPicPr>
        <p:blipFill>
          <a:blip r:embed="rId2"/>
          <a:stretch>
            <a:fillRect/>
          </a:stretch>
        </p:blipFill>
        <p:spPr>
          <a:xfrm>
            <a:off x="847396" y="2917631"/>
            <a:ext cx="5868463" cy="2957705"/>
          </a:xfrm>
          <a:prstGeom prst="rect">
            <a:avLst/>
          </a:prstGeom>
        </p:spPr>
      </p:pic>
      <p:sp>
        <p:nvSpPr>
          <p:cNvPr id="7" name="文本框 6">
            <a:extLst>
              <a:ext uri="{FF2B5EF4-FFF2-40B4-BE49-F238E27FC236}">
                <a16:creationId xmlns:a16="http://schemas.microsoft.com/office/drawing/2014/main" id="{37BAD853-97F8-E1FC-D095-2FA3A80EB298}"/>
              </a:ext>
            </a:extLst>
          </p:cNvPr>
          <p:cNvSpPr txBox="1"/>
          <p:nvPr/>
        </p:nvSpPr>
        <p:spPr>
          <a:xfrm>
            <a:off x="592645" y="6003744"/>
            <a:ext cx="6123214" cy="455894"/>
          </a:xfrm>
          <a:prstGeom prst="rect">
            <a:avLst/>
          </a:prstGeom>
          <a:noFill/>
        </p:spPr>
        <p:txBody>
          <a:bodyPr wrap="square">
            <a:spAutoFit/>
          </a:bodyPr>
          <a:lstStyle/>
          <a:p>
            <a:pPr algn="ctr">
              <a:lnSpc>
                <a:spcPct val="150000"/>
              </a:lnSpc>
            </a:pPr>
            <a:r>
              <a:rPr lang="zh-CN" altLang="zh-CN" sz="1800" dirty="0">
                <a:solidFill>
                  <a:srgbClr val="000000"/>
                </a:solidFill>
                <a:effectLst/>
                <a:latin typeface="Times New Roman" panose="02020603050405020304" pitchFamily="18" charset="0"/>
                <a:ea typeface="仿宋_GB2312"/>
                <a:cs typeface="Times New Roman" panose="02020603050405020304" pitchFamily="18" charset="0"/>
              </a:rPr>
              <a:t>图</a:t>
            </a:r>
            <a:r>
              <a:rPr lang="zh-CN" altLang="zh-CN" sz="18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dirty="0">
                <a:solidFill>
                  <a:srgbClr val="000000"/>
                </a:solidFill>
                <a:effectLst/>
                <a:latin typeface="Times New Roman" panose="02020603050405020304" pitchFamily="18" charset="0"/>
                <a:ea typeface="仿宋_GB2312"/>
                <a:cs typeface="Times New Roman" panose="02020603050405020304" pitchFamily="18" charset="0"/>
              </a:rPr>
              <a:t>GAN</a:t>
            </a:r>
            <a:r>
              <a:rPr lang="zh-CN" altLang="en-US" sz="1800" dirty="0">
                <a:solidFill>
                  <a:srgbClr val="000000"/>
                </a:solidFill>
                <a:effectLst/>
                <a:latin typeface="Times New Roman" panose="02020603050405020304" pitchFamily="18" charset="0"/>
                <a:ea typeface="仿宋_GB2312"/>
                <a:cs typeface="Times New Roman" panose="02020603050405020304" pitchFamily="18" charset="0"/>
              </a:rPr>
              <a:t>结构</a:t>
            </a:r>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a:extLst>
              <a:ext uri="{FF2B5EF4-FFF2-40B4-BE49-F238E27FC236}">
                <a16:creationId xmlns:a16="http://schemas.microsoft.com/office/drawing/2014/main" id="{5982E67C-BDB8-E992-020C-3FFE62C84BB8}"/>
              </a:ext>
            </a:extLst>
          </p:cNvPr>
          <p:cNvSpPr txBox="1"/>
          <p:nvPr/>
        </p:nvSpPr>
        <p:spPr>
          <a:xfrm>
            <a:off x="7610707" y="3823621"/>
            <a:ext cx="4075771" cy="923330"/>
          </a:xfrm>
          <a:prstGeom prst="rect">
            <a:avLst/>
          </a:prstGeom>
          <a:noFill/>
        </p:spPr>
        <p:txBody>
          <a:bodyPr wrap="square">
            <a:spAutoFit/>
          </a:bodyPr>
          <a:lstStyle/>
          <a:p>
            <a:pPr algn="l"/>
            <a:r>
              <a:rPr lang="zh-CN" altLang="en-US" i="0" dirty="0">
                <a:solidFill>
                  <a:srgbClr val="121212"/>
                </a:solidFill>
                <a:effectLst/>
                <a:latin typeface="微软雅黑" panose="020B0503020204020204" pitchFamily="34" charset="-122"/>
                <a:ea typeface="微软雅黑" panose="020B0503020204020204" pitchFamily="34" charset="-122"/>
              </a:rPr>
              <a:t>我们可以通过</a:t>
            </a:r>
            <a:r>
              <a:rPr lang="en-US" altLang="zh-CN" i="0" dirty="0">
                <a:solidFill>
                  <a:srgbClr val="121212"/>
                </a:solidFill>
                <a:effectLst/>
                <a:latin typeface="微软雅黑" panose="020B0503020204020204" pitchFamily="34" charset="-122"/>
                <a:ea typeface="微软雅黑" panose="020B0503020204020204" pitchFamily="34" charset="-122"/>
              </a:rPr>
              <a:t>GAN</a:t>
            </a:r>
            <a:r>
              <a:rPr lang="zh-CN" altLang="en-US" i="0" dirty="0">
                <a:solidFill>
                  <a:srgbClr val="121212"/>
                </a:solidFill>
                <a:effectLst/>
                <a:latin typeface="微软雅黑" panose="020B0503020204020204" pitchFamily="34" charset="-122"/>
                <a:ea typeface="微软雅黑" panose="020B0503020204020204" pitchFamily="34" charset="-122"/>
              </a:rPr>
              <a:t>网络生成大量的时间序列数据，</a:t>
            </a:r>
            <a:r>
              <a:rPr lang="zh-CN" altLang="en-US" dirty="0">
                <a:solidFill>
                  <a:srgbClr val="121212"/>
                </a:solidFill>
                <a:latin typeface="微软雅黑" panose="020B0503020204020204" pitchFamily="34" charset="-122"/>
                <a:ea typeface="微软雅黑" panose="020B0503020204020204" pitchFamily="34" charset="-122"/>
              </a:rPr>
              <a:t>可以</a:t>
            </a:r>
            <a:r>
              <a:rPr lang="zh-CN" altLang="en-US" i="0" dirty="0">
                <a:solidFill>
                  <a:srgbClr val="121212"/>
                </a:solidFill>
                <a:effectLst/>
                <a:latin typeface="微软雅黑" panose="020B0503020204020204" pitchFamily="34" charset="-122"/>
                <a:ea typeface="微软雅黑" panose="020B0503020204020204" pitchFamily="34" charset="-122"/>
              </a:rPr>
              <a:t>降低煤质数据集的过拟合现象。</a:t>
            </a:r>
          </a:p>
        </p:txBody>
      </p:sp>
      <p:sp>
        <p:nvSpPr>
          <p:cNvPr id="11" name="文本框 10">
            <a:extLst>
              <a:ext uri="{FF2B5EF4-FFF2-40B4-BE49-F238E27FC236}">
                <a16:creationId xmlns:a16="http://schemas.microsoft.com/office/drawing/2014/main" id="{765A448A-C5C6-4BF0-5081-4CCBD6A76AB9}"/>
              </a:ext>
            </a:extLst>
          </p:cNvPr>
          <p:cNvSpPr txBox="1"/>
          <p:nvPr/>
        </p:nvSpPr>
        <p:spPr>
          <a:xfrm>
            <a:off x="368028" y="969655"/>
            <a:ext cx="10914813" cy="458908"/>
          </a:xfrm>
          <a:prstGeom prst="rect">
            <a:avLst/>
          </a:prstGeom>
          <a:noFill/>
        </p:spPr>
        <p:txBody>
          <a:bodyPr wrap="square">
            <a:spAutoFit/>
          </a:bodyPr>
          <a:lstStyle/>
          <a:p>
            <a:pPr>
              <a:lnSpc>
                <a:spcPct val="150000"/>
              </a:lnSpc>
            </a:pPr>
            <a:r>
              <a:rPr lang="zh-CN" altLang="en-US"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b="1"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GAN</a:t>
            </a:r>
            <a:endParaRPr lang="zh-CN" alt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558712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BC4103E-443B-B1BB-D2C3-41ABCEBFCB19}"/>
              </a:ext>
            </a:extLst>
          </p:cNvPr>
          <p:cNvPicPr>
            <a:picLocks noChangeAspect="1"/>
          </p:cNvPicPr>
          <p:nvPr/>
        </p:nvPicPr>
        <p:blipFill>
          <a:blip r:embed="rId2"/>
          <a:stretch>
            <a:fillRect/>
          </a:stretch>
        </p:blipFill>
        <p:spPr>
          <a:xfrm>
            <a:off x="8764858" y="3434524"/>
            <a:ext cx="3069981" cy="381000"/>
          </a:xfrm>
          <a:prstGeom prst="rect">
            <a:avLst/>
          </a:prstGeom>
        </p:spPr>
      </p:pic>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a:t>ii</a:t>
            </a:r>
            <a:r>
              <a:rPr kumimoji="1" lang="zh-CN" altLang="en-US" dirty="0"/>
              <a:t>）基于统计的异常分析</a:t>
            </a:r>
          </a:p>
        </p:txBody>
      </p:sp>
      <p:sp>
        <p:nvSpPr>
          <p:cNvPr id="31" name="文本框 30">
            <a:extLst>
              <a:ext uri="{FF2B5EF4-FFF2-40B4-BE49-F238E27FC236}">
                <a16:creationId xmlns:a16="http://schemas.microsoft.com/office/drawing/2014/main" id="{6659BDF3-6676-0B9A-DF12-9AE35FE6F21E}"/>
              </a:ext>
            </a:extLst>
          </p:cNvPr>
          <p:cNvSpPr txBox="1"/>
          <p:nvPr/>
        </p:nvSpPr>
        <p:spPr>
          <a:xfrm>
            <a:off x="212210" y="1104416"/>
            <a:ext cx="11406542" cy="499624"/>
          </a:xfrm>
          <a:prstGeom prst="rect">
            <a:avLst/>
          </a:prstGeom>
          <a:noFill/>
        </p:spPr>
        <p:txBody>
          <a:bodyPr wrap="square">
            <a:spAutoFit/>
          </a:bodyPr>
          <a:lstStyle/>
          <a:p>
            <a:pPr lvl="1">
              <a:lnSpc>
                <a:spcPct val="150000"/>
              </a:lnSpc>
              <a:spcAft>
                <a:spcPts val="600"/>
              </a:spcAft>
            </a:pPr>
            <a:r>
              <a:rPr lang="zh-CN" altLang="en-US" sz="2000" b="1" dirty="0">
                <a:latin typeface="微软雅黑" panose="020B0503020204020204" pitchFamily="34" charset="-122"/>
                <a:ea typeface="微软雅黑" panose="020B0503020204020204" pitchFamily="34" charset="-122"/>
              </a:rPr>
              <a:t>数据可分析性</a:t>
            </a:r>
            <a:endParaRPr lang="en-US" altLang="zh-CN" sz="2000" b="1" dirty="0">
              <a:latin typeface="微软雅黑" panose="020B0503020204020204" pitchFamily="34" charset="-122"/>
              <a:ea typeface="微软雅黑" panose="020B0503020204020204" pitchFamily="34" charset="-122"/>
            </a:endParaRPr>
          </a:p>
        </p:txBody>
      </p:sp>
      <p:graphicFrame>
        <p:nvGraphicFramePr>
          <p:cNvPr id="3" name="图示 2">
            <a:extLst>
              <a:ext uri="{FF2B5EF4-FFF2-40B4-BE49-F238E27FC236}">
                <a16:creationId xmlns:a16="http://schemas.microsoft.com/office/drawing/2014/main" id="{FC6E39E2-6309-AAE7-A0CD-26209C4549F3}"/>
              </a:ext>
            </a:extLst>
          </p:cNvPr>
          <p:cNvGraphicFramePr/>
          <p:nvPr/>
        </p:nvGraphicFramePr>
        <p:xfrm>
          <a:off x="678368" y="2511215"/>
          <a:ext cx="5647386" cy="3764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图示 3">
            <a:extLst>
              <a:ext uri="{FF2B5EF4-FFF2-40B4-BE49-F238E27FC236}">
                <a16:creationId xmlns:a16="http://schemas.microsoft.com/office/drawing/2014/main" id="{97AE6C6A-25B7-653F-9383-B524D17C0E00}"/>
              </a:ext>
            </a:extLst>
          </p:cNvPr>
          <p:cNvGraphicFramePr/>
          <p:nvPr/>
        </p:nvGraphicFramePr>
        <p:xfrm>
          <a:off x="5724095" y="2504723"/>
          <a:ext cx="5647386" cy="3764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文本框 9">
            <a:extLst>
              <a:ext uri="{FF2B5EF4-FFF2-40B4-BE49-F238E27FC236}">
                <a16:creationId xmlns:a16="http://schemas.microsoft.com/office/drawing/2014/main" id="{469D422A-3255-23ED-FBBA-1EAD2A3F7EC3}"/>
              </a:ext>
            </a:extLst>
          </p:cNvPr>
          <p:cNvSpPr txBox="1"/>
          <p:nvPr/>
        </p:nvSpPr>
        <p:spPr>
          <a:xfrm>
            <a:off x="640968" y="1630740"/>
            <a:ext cx="9676512" cy="874407"/>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为更准确地说明煤质特征的分布，对数据作出集中位置和离散程度的比较，就需计算频数分布的一些特别值。如平均数、百分位数、极差、标准方差、离散系数等</a:t>
            </a:r>
          </a:p>
        </p:txBody>
      </p:sp>
    </p:spTree>
    <p:extLst>
      <p:ext uri="{BB962C8B-B14F-4D97-AF65-F5344CB8AC3E}">
        <p14:creationId xmlns:p14="http://schemas.microsoft.com/office/powerpoint/2010/main" val="80556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a:t>ii</a:t>
            </a:r>
            <a:r>
              <a:rPr kumimoji="1" lang="zh-CN" altLang="en-US" dirty="0"/>
              <a:t>）基于统计的异常分析</a:t>
            </a:r>
          </a:p>
        </p:txBody>
      </p:sp>
      <p:sp>
        <p:nvSpPr>
          <p:cNvPr id="31" name="文本框 30">
            <a:extLst>
              <a:ext uri="{FF2B5EF4-FFF2-40B4-BE49-F238E27FC236}">
                <a16:creationId xmlns:a16="http://schemas.microsoft.com/office/drawing/2014/main" id="{6659BDF3-6676-0B9A-DF12-9AE35FE6F21E}"/>
              </a:ext>
            </a:extLst>
          </p:cNvPr>
          <p:cNvSpPr txBox="1"/>
          <p:nvPr/>
        </p:nvSpPr>
        <p:spPr>
          <a:xfrm>
            <a:off x="174327" y="1115195"/>
            <a:ext cx="9673563" cy="499624"/>
          </a:xfrm>
          <a:prstGeom prst="rect">
            <a:avLst/>
          </a:prstGeom>
          <a:noFill/>
        </p:spPr>
        <p:txBody>
          <a:bodyPr wrap="square">
            <a:spAutoFit/>
          </a:bodyPr>
          <a:lstStyle/>
          <a:p>
            <a:pPr lvl="1">
              <a:lnSpc>
                <a:spcPct val="150000"/>
              </a:lnSpc>
              <a:spcAft>
                <a:spcPts val="600"/>
              </a:spcAft>
            </a:pPr>
            <a:r>
              <a:rPr lang="zh-CN" altLang="en-US" sz="2000" b="1" dirty="0">
                <a:latin typeface="微软雅黑" panose="020B0503020204020204" pitchFamily="34" charset="-122"/>
                <a:ea typeface="微软雅黑" panose="020B0503020204020204" pitchFamily="34" charset="-122"/>
              </a:rPr>
              <a:t>异常检测方法</a:t>
            </a:r>
            <a:endParaRPr lang="en-US" altLang="zh-CN" sz="20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C91ABBD-F663-B7BE-67CD-922061CC07E3}"/>
              </a:ext>
            </a:extLst>
          </p:cNvPr>
          <p:cNvPicPr>
            <a:picLocks noChangeAspect="1"/>
          </p:cNvPicPr>
          <p:nvPr/>
        </p:nvPicPr>
        <p:blipFill>
          <a:blip r:embed="rId2"/>
          <a:stretch>
            <a:fillRect/>
          </a:stretch>
        </p:blipFill>
        <p:spPr>
          <a:xfrm>
            <a:off x="2481262" y="1888024"/>
            <a:ext cx="7229475" cy="4010025"/>
          </a:xfrm>
          <a:prstGeom prst="rect">
            <a:avLst/>
          </a:prstGeom>
        </p:spPr>
      </p:pic>
    </p:spTree>
    <p:extLst>
      <p:ext uri="{BB962C8B-B14F-4D97-AF65-F5344CB8AC3E}">
        <p14:creationId xmlns:p14="http://schemas.microsoft.com/office/powerpoint/2010/main" val="690795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a:t>ii</a:t>
            </a:r>
            <a:r>
              <a:rPr kumimoji="1" lang="zh-CN" altLang="en-US" dirty="0"/>
              <a:t>）基于统计的异常分析</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dirty="0"/>
              <a:t>阈值分析</a:t>
            </a:r>
          </a:p>
        </p:txBody>
      </p:sp>
      <p:sp>
        <p:nvSpPr>
          <p:cNvPr id="14" name="文本框 13">
            <a:extLst>
              <a:ext uri="{FF2B5EF4-FFF2-40B4-BE49-F238E27FC236}">
                <a16:creationId xmlns:a16="http://schemas.microsoft.com/office/drawing/2014/main" id="{39F13BAA-BEB1-86AD-5201-CF842FF5DD18}"/>
              </a:ext>
            </a:extLst>
          </p:cNvPr>
          <p:cNvSpPr txBox="1"/>
          <p:nvPr/>
        </p:nvSpPr>
        <p:spPr>
          <a:xfrm>
            <a:off x="613313" y="2185588"/>
            <a:ext cx="5132135" cy="3367204"/>
          </a:xfrm>
          <a:prstGeom prst="rect">
            <a:avLst/>
          </a:prstGeom>
          <a:noFill/>
        </p:spPr>
        <p:txBody>
          <a:bodyPr wrap="square">
            <a:spAutoFit/>
          </a:bodyPr>
          <a:lstStyle/>
          <a:p>
            <a:pPr>
              <a:lnSpc>
                <a:spcPct val="150000"/>
              </a:lnSpc>
            </a:pPr>
            <a:r>
              <a:rPr lang="zh-CN" altLang="en-US"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阈值分析</a:t>
            </a: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在统计学上的具有重要价值。本项目使用阈值分析来衡量煤种数据是否有足够的特征性以及影响力。</a:t>
            </a:r>
            <a:endParaRPr lang="en-US"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endParaRPr lang="en-US" altLang="zh-CN"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在阈值分析部分，</a:t>
            </a:r>
            <a:r>
              <a:rPr lang="zh-CN"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依托煤质特性、数值模拟、大数据分析、物料守恒、多源数据比对、历史对标分析等方法，</a:t>
            </a: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基于极大似然估计、假设检验、极限理论等统计分析模型，确定分类的阈值。</a:t>
            </a:r>
            <a:endParaRPr lang="en-US"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098" name="Picture 2" descr="Science Sleuths: the Science that Shapes Diagnostic Tests: What Does  'Statistically Significant' Actually Mean? | Equine Programs">
            <a:extLst>
              <a:ext uri="{FF2B5EF4-FFF2-40B4-BE49-F238E27FC236}">
                <a16:creationId xmlns:a16="http://schemas.microsoft.com/office/drawing/2014/main" id="{2A23660F-7252-3B4B-EA21-4DFF79C5BB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2622" y="2117625"/>
            <a:ext cx="5559058" cy="3808904"/>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110F5BC7-C3BE-2469-2C9B-E0CC645E48FA}"/>
              </a:ext>
            </a:extLst>
          </p:cNvPr>
          <p:cNvSpPr txBox="1"/>
          <p:nvPr/>
        </p:nvSpPr>
        <p:spPr>
          <a:xfrm>
            <a:off x="7546796" y="6094140"/>
            <a:ext cx="3562212" cy="369332"/>
          </a:xfrm>
          <a:prstGeom prst="rect">
            <a:avLst/>
          </a:prstGeom>
          <a:noFill/>
        </p:spPr>
        <p:txBody>
          <a:bodyPr wrap="square">
            <a:spAutoFit/>
          </a:bodyPr>
          <a:lstStyle/>
          <a:p>
            <a:r>
              <a:rPr lang="zh-CN" altLang="en-US" sz="1800" dirty="0">
                <a:solidFill>
                  <a:srgbClr val="000000"/>
                </a:solidFill>
                <a:effectLst/>
                <a:latin typeface="Times New Roman" panose="02020603050405020304" pitchFamily="18" charset="0"/>
                <a:ea typeface="仿宋_GB2312"/>
                <a:cs typeface="Times New Roman" panose="02020603050405020304" pitchFamily="18" charset="0"/>
              </a:rPr>
              <a:t>图 基于统计分析模型的阈值分析</a:t>
            </a:r>
            <a:endParaRPr lang="zh-CN" altLang="en-US" dirty="0"/>
          </a:p>
        </p:txBody>
      </p:sp>
      <p:sp>
        <p:nvSpPr>
          <p:cNvPr id="31" name="文本框 30">
            <a:extLst>
              <a:ext uri="{FF2B5EF4-FFF2-40B4-BE49-F238E27FC236}">
                <a16:creationId xmlns:a16="http://schemas.microsoft.com/office/drawing/2014/main" id="{6659BDF3-6676-0B9A-DF12-9AE35FE6F21E}"/>
              </a:ext>
            </a:extLst>
          </p:cNvPr>
          <p:cNvSpPr txBox="1"/>
          <p:nvPr/>
        </p:nvSpPr>
        <p:spPr>
          <a:xfrm>
            <a:off x="174327" y="1115195"/>
            <a:ext cx="9673563" cy="499624"/>
          </a:xfrm>
          <a:prstGeom prst="rect">
            <a:avLst/>
          </a:prstGeom>
          <a:noFill/>
        </p:spPr>
        <p:txBody>
          <a:bodyPr wrap="square">
            <a:spAutoFit/>
          </a:bodyPr>
          <a:lstStyle/>
          <a:p>
            <a:pPr lvl="1">
              <a:lnSpc>
                <a:spcPct val="150000"/>
              </a:lnSpc>
              <a:spcAft>
                <a:spcPts val="600"/>
              </a:spcAft>
            </a:pPr>
            <a:r>
              <a:rPr lang="zh-CN" altLang="en-US" sz="2000" b="1" dirty="0">
                <a:latin typeface="微软雅黑" panose="020B0503020204020204" pitchFamily="34" charset="-122"/>
                <a:ea typeface="微软雅黑" panose="020B0503020204020204" pitchFamily="34" charset="-122"/>
              </a:rPr>
              <a:t>阈值分析：数据 → 分类 </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如煤种</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 → </a:t>
            </a:r>
            <a:r>
              <a:rPr lang="zh-CN" altLang="en-US" sz="2000" b="1" u="sng" dirty="0">
                <a:latin typeface="微软雅黑" panose="020B0503020204020204" pitchFamily="34" charset="-122"/>
                <a:ea typeface="微软雅黑" panose="020B0503020204020204" pitchFamily="34" charset="-122"/>
              </a:rPr>
              <a:t>统计分析模型</a:t>
            </a:r>
            <a:r>
              <a:rPr lang="en-US" altLang="zh-CN" sz="2000" b="1" u="sng" dirty="0">
                <a:latin typeface="微软雅黑" panose="020B0503020204020204" pitchFamily="34" charset="-122"/>
                <a:ea typeface="微软雅黑" panose="020B0503020204020204" pitchFamily="34" charset="-122"/>
              </a:rPr>
              <a:t>(</a:t>
            </a:r>
            <a:r>
              <a:rPr lang="zh-CN" altLang="en-US" sz="2000" b="1" u="sng" dirty="0">
                <a:latin typeface="微软雅黑" panose="020B0503020204020204" pitchFamily="34" charset="-122"/>
                <a:ea typeface="微软雅黑" panose="020B0503020204020204" pitchFamily="34" charset="-122"/>
              </a:rPr>
              <a:t>如极值</a:t>
            </a:r>
            <a:r>
              <a:rPr lang="en-US" altLang="zh-CN" sz="2000" b="1" u="sng"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 → 是否超标</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168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a:t>ii</a:t>
            </a:r>
            <a:r>
              <a:rPr kumimoji="1" lang="zh-CN" altLang="en-US" dirty="0"/>
              <a:t>）基于统计的异常分析</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dirty="0"/>
              <a:t>阈值分析</a:t>
            </a:r>
          </a:p>
        </p:txBody>
      </p:sp>
      <p:sp>
        <p:nvSpPr>
          <p:cNvPr id="31" name="文本框 30">
            <a:extLst>
              <a:ext uri="{FF2B5EF4-FFF2-40B4-BE49-F238E27FC236}">
                <a16:creationId xmlns:a16="http://schemas.microsoft.com/office/drawing/2014/main" id="{6659BDF3-6676-0B9A-DF12-9AE35FE6F21E}"/>
              </a:ext>
            </a:extLst>
          </p:cNvPr>
          <p:cNvSpPr txBox="1"/>
          <p:nvPr/>
        </p:nvSpPr>
        <p:spPr>
          <a:xfrm>
            <a:off x="174328" y="1115195"/>
            <a:ext cx="5436018" cy="2320956"/>
          </a:xfrm>
          <a:prstGeom prst="rect">
            <a:avLst/>
          </a:prstGeom>
          <a:noFill/>
        </p:spPr>
        <p:txBody>
          <a:bodyPr wrap="square">
            <a:spAutoFit/>
          </a:bodyPr>
          <a:lstStyle/>
          <a:p>
            <a:pPr lvl="1">
              <a:lnSpc>
                <a:spcPct val="150000"/>
              </a:lnSpc>
              <a:spcAft>
                <a:spcPts val="600"/>
              </a:spcAft>
            </a:pPr>
            <a:r>
              <a:rPr lang="en-US" altLang="zh-CN" sz="2000" b="1" dirty="0">
                <a:latin typeface="微软雅黑" panose="020B0503020204020204" pitchFamily="34" charset="-122"/>
                <a:ea typeface="微软雅黑" panose="020B0503020204020204" pitchFamily="34" charset="-122"/>
              </a:rPr>
              <a:t>3sigma</a:t>
            </a:r>
          </a:p>
          <a:p>
            <a:pPr lvl="1">
              <a:lnSpc>
                <a:spcPct val="150000"/>
              </a:lnSpc>
              <a:spcAft>
                <a:spcPts val="600"/>
              </a:spcAft>
            </a:pPr>
            <a:r>
              <a:rPr lang="zh-CN" altLang="en-US" dirty="0">
                <a:latin typeface="微软雅黑" panose="020B0503020204020204" pitchFamily="34" charset="-122"/>
                <a:ea typeface="微软雅黑" panose="020B0503020204020204" pitchFamily="34" charset="-122"/>
              </a:rPr>
              <a:t>基于正态分布，</a:t>
            </a:r>
            <a:r>
              <a:rPr lang="en-US" altLang="zh-CN" dirty="0">
                <a:latin typeface="微软雅黑" panose="020B0503020204020204" pitchFamily="34" charset="-122"/>
                <a:ea typeface="微软雅黑" panose="020B0503020204020204" pitchFamily="34" charset="-122"/>
              </a:rPr>
              <a:t>3sigma</a:t>
            </a:r>
            <a:r>
              <a:rPr lang="zh-CN" altLang="en-US" dirty="0">
                <a:latin typeface="微软雅黑" panose="020B0503020204020204" pitchFamily="34" charset="-122"/>
                <a:ea typeface="微软雅黑" panose="020B0503020204020204" pitchFamily="34" charset="-122"/>
              </a:rPr>
              <a:t>准则认为超过</a:t>
            </a:r>
            <a:r>
              <a:rPr lang="en-US" altLang="zh-CN" dirty="0">
                <a:latin typeface="微软雅黑" panose="020B0503020204020204" pitchFamily="34" charset="-122"/>
                <a:ea typeface="微软雅黑" panose="020B0503020204020204" pitchFamily="34" charset="-122"/>
              </a:rPr>
              <a:t>3sigma</a:t>
            </a:r>
            <a:r>
              <a:rPr lang="zh-CN" altLang="en-US" dirty="0">
                <a:latin typeface="微软雅黑" panose="020B0503020204020204" pitchFamily="34" charset="-122"/>
                <a:ea typeface="微软雅黑" panose="020B0503020204020204" pitchFamily="34" charset="-122"/>
              </a:rPr>
              <a:t>的数据为异常点</a:t>
            </a:r>
            <a:endParaRPr lang="en-US" altLang="zh-CN" dirty="0">
              <a:latin typeface="微软雅黑" panose="020B0503020204020204" pitchFamily="34" charset="-122"/>
              <a:ea typeface="微软雅黑" panose="020B0503020204020204" pitchFamily="34" charset="-122"/>
            </a:endParaRPr>
          </a:p>
          <a:p>
            <a:pPr lvl="1">
              <a:lnSpc>
                <a:spcPct val="150000"/>
              </a:lnSpc>
              <a:spcAft>
                <a:spcPts val="600"/>
              </a:spcAft>
            </a:pPr>
            <a:r>
              <a:rPr lang="zh-CN" altLang="en-US" dirty="0">
                <a:latin typeface="微软雅黑" panose="020B0503020204020204" pitchFamily="34" charset="-122"/>
                <a:ea typeface="微软雅黑" panose="020B0503020204020204" pitchFamily="34" charset="-122"/>
              </a:rPr>
              <a:t>假设每天</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每厂煤质特征是独立的，那么就可以使用</a:t>
            </a:r>
            <a:r>
              <a:rPr lang="en-US" altLang="zh-CN" dirty="0">
                <a:latin typeface="微软雅黑" panose="020B0503020204020204" pitchFamily="34" charset="-122"/>
                <a:ea typeface="微软雅黑" panose="020B0503020204020204" pitchFamily="34" charset="-122"/>
              </a:rPr>
              <a:t>3sigma</a:t>
            </a:r>
            <a:r>
              <a:rPr lang="zh-CN" altLang="en-US" dirty="0">
                <a:latin typeface="微软雅黑" panose="020B0503020204020204" pitchFamily="34" charset="-122"/>
                <a:ea typeface="微软雅黑" panose="020B0503020204020204" pitchFamily="34" charset="-122"/>
              </a:rPr>
              <a:t>模型来检测</a:t>
            </a:r>
          </a:p>
        </p:txBody>
      </p:sp>
      <p:pic>
        <p:nvPicPr>
          <p:cNvPr id="5" name="图片 4">
            <a:extLst>
              <a:ext uri="{FF2B5EF4-FFF2-40B4-BE49-F238E27FC236}">
                <a16:creationId xmlns:a16="http://schemas.microsoft.com/office/drawing/2014/main" id="{27809149-A973-748E-4B7D-7178515A5A3E}"/>
              </a:ext>
            </a:extLst>
          </p:cNvPr>
          <p:cNvPicPr>
            <a:picLocks noChangeAspect="1"/>
          </p:cNvPicPr>
          <p:nvPr/>
        </p:nvPicPr>
        <p:blipFill>
          <a:blip r:embed="rId2"/>
          <a:stretch>
            <a:fillRect/>
          </a:stretch>
        </p:blipFill>
        <p:spPr>
          <a:xfrm>
            <a:off x="107215" y="3518340"/>
            <a:ext cx="4951300" cy="3240851"/>
          </a:xfrm>
          <a:prstGeom prst="rect">
            <a:avLst/>
          </a:prstGeom>
        </p:spPr>
      </p:pic>
      <p:pic>
        <p:nvPicPr>
          <p:cNvPr id="7" name="图片 6">
            <a:extLst>
              <a:ext uri="{FF2B5EF4-FFF2-40B4-BE49-F238E27FC236}">
                <a16:creationId xmlns:a16="http://schemas.microsoft.com/office/drawing/2014/main" id="{8E4CBA0C-7E3C-664F-C2E1-B7BD8917FAF9}"/>
              </a:ext>
            </a:extLst>
          </p:cNvPr>
          <p:cNvPicPr>
            <a:picLocks noChangeAspect="1"/>
          </p:cNvPicPr>
          <p:nvPr/>
        </p:nvPicPr>
        <p:blipFill>
          <a:blip r:embed="rId3"/>
          <a:stretch>
            <a:fillRect/>
          </a:stretch>
        </p:blipFill>
        <p:spPr>
          <a:xfrm>
            <a:off x="6040120" y="3928594"/>
            <a:ext cx="5436019" cy="2667676"/>
          </a:xfrm>
          <a:prstGeom prst="rect">
            <a:avLst/>
          </a:prstGeom>
        </p:spPr>
      </p:pic>
      <p:sp>
        <p:nvSpPr>
          <p:cNvPr id="8" name="文本框 7">
            <a:extLst>
              <a:ext uri="{FF2B5EF4-FFF2-40B4-BE49-F238E27FC236}">
                <a16:creationId xmlns:a16="http://schemas.microsoft.com/office/drawing/2014/main" id="{6876CAC4-D4E0-D582-A145-A7BDE8F84487}"/>
              </a:ext>
            </a:extLst>
          </p:cNvPr>
          <p:cNvSpPr txBox="1"/>
          <p:nvPr/>
        </p:nvSpPr>
        <p:spPr>
          <a:xfrm>
            <a:off x="6216290" y="1115195"/>
            <a:ext cx="5436018" cy="2397901"/>
          </a:xfrm>
          <a:prstGeom prst="rect">
            <a:avLst/>
          </a:prstGeom>
          <a:noFill/>
        </p:spPr>
        <p:txBody>
          <a:bodyPr wrap="square">
            <a:spAutoFit/>
          </a:bodyPr>
          <a:lstStyle/>
          <a:p>
            <a:pPr lvl="1">
              <a:lnSpc>
                <a:spcPct val="150000"/>
              </a:lnSpc>
              <a:spcAft>
                <a:spcPts val="600"/>
              </a:spcAft>
            </a:pPr>
            <a:r>
              <a:rPr lang="en-US" altLang="zh-CN" sz="2000" b="1" dirty="0">
                <a:latin typeface="微软雅黑" panose="020B0503020204020204" pitchFamily="34" charset="-122"/>
                <a:ea typeface="微软雅黑" panose="020B0503020204020204" pitchFamily="34" charset="-122"/>
              </a:rPr>
              <a:t>boxplot</a:t>
            </a:r>
          </a:p>
          <a:p>
            <a:pPr lvl="1">
              <a:lnSpc>
                <a:spcPct val="150000"/>
              </a:lnSpc>
              <a:spcAft>
                <a:spcPts val="600"/>
              </a:spcAft>
            </a:pPr>
            <a:r>
              <a:rPr lang="zh-CN" altLang="en-US" dirty="0">
                <a:latin typeface="微软雅黑" panose="020B0503020204020204" pitchFamily="34" charset="-122"/>
                <a:ea typeface="微软雅黑" panose="020B0503020204020204" pitchFamily="34" charset="-122"/>
              </a:rPr>
              <a:t>箱线图时基于四分位距（</a:t>
            </a:r>
            <a:r>
              <a:rPr lang="en-US" altLang="zh-CN" dirty="0">
                <a:latin typeface="微软雅黑" panose="020B0503020204020204" pitchFamily="34" charset="-122"/>
                <a:ea typeface="微软雅黑" panose="020B0503020204020204" pitchFamily="34" charset="-122"/>
              </a:rPr>
              <a:t>IQR</a:t>
            </a:r>
            <a:r>
              <a:rPr lang="zh-CN" altLang="en-US" dirty="0">
                <a:latin typeface="微软雅黑" panose="020B0503020204020204" pitchFamily="34" charset="-122"/>
                <a:ea typeface="微软雅黑" panose="020B0503020204020204" pitchFamily="34" charset="-122"/>
              </a:rPr>
              <a:t>）找异常点</a:t>
            </a:r>
            <a:endParaRPr lang="en-US" altLang="zh-CN" dirty="0">
              <a:latin typeface="微软雅黑" panose="020B0503020204020204" pitchFamily="34" charset="-122"/>
              <a:ea typeface="微软雅黑" panose="020B0503020204020204" pitchFamily="34" charset="-122"/>
            </a:endParaRPr>
          </a:p>
          <a:p>
            <a:pPr lvl="1">
              <a:lnSpc>
                <a:spcPct val="150000"/>
              </a:lnSpc>
              <a:spcAft>
                <a:spcPts val="600"/>
              </a:spcAft>
            </a:pPr>
            <a:r>
              <a:rPr lang="zh-CN" altLang="en-US" dirty="0">
                <a:latin typeface="微软雅黑" panose="020B0503020204020204" pitchFamily="34" charset="-122"/>
                <a:ea typeface="微软雅黑" panose="020B0503020204020204" pitchFamily="34" charset="-122"/>
              </a:rPr>
              <a:t>直观地识别数据集中的异常值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查看离群点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；判断数据集的数据离散程度和偏向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观察盒子的长度，上下隔间的形状，以及胡须的长度</a:t>
            </a:r>
            <a:r>
              <a:rPr lang="en-US"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0216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a:t>ii</a:t>
            </a:r>
            <a:r>
              <a:rPr kumimoji="1" lang="zh-CN" altLang="en-US" dirty="0"/>
              <a:t>）基于统计的异常分析</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dirty="0"/>
              <a:t>离群分析</a:t>
            </a:r>
          </a:p>
        </p:txBody>
      </p:sp>
      <p:sp>
        <p:nvSpPr>
          <p:cNvPr id="6" name="文本框 5">
            <a:extLst>
              <a:ext uri="{FF2B5EF4-FFF2-40B4-BE49-F238E27FC236}">
                <a16:creationId xmlns:a16="http://schemas.microsoft.com/office/drawing/2014/main" id="{0BD9377B-9123-F51C-D2E9-C15E3EE12769}"/>
              </a:ext>
            </a:extLst>
          </p:cNvPr>
          <p:cNvSpPr txBox="1"/>
          <p:nvPr/>
        </p:nvSpPr>
        <p:spPr>
          <a:xfrm>
            <a:off x="544498" y="1682284"/>
            <a:ext cx="5654487" cy="5026376"/>
          </a:xfrm>
          <a:prstGeom prst="rect">
            <a:avLst/>
          </a:prstGeom>
          <a:noFill/>
        </p:spPr>
        <p:txBody>
          <a:bodyPr wrap="square">
            <a:spAutoFit/>
          </a:bodyPr>
          <a:lstStyle/>
          <a:p>
            <a:pPr>
              <a:lnSpc>
                <a:spcPct val="150000"/>
              </a:lnSpc>
            </a:pPr>
            <a:r>
              <a:rPr lang="zh-CN" altLang="en-US"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离群分析</a:t>
            </a: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是找出其行为不同于预期对象的过程，这种对象称为离群点或异常。</a:t>
            </a:r>
            <a:endParaRPr lang="en-US"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endParaRPr lang="en-US" altLang="zh-CN"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本项目采用离群分析的</a:t>
            </a:r>
            <a:r>
              <a:rPr lang="zh-CN"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目的是用数据分析手段初步辨识</a:t>
            </a:r>
            <a:r>
              <a:rPr lang="zh-CN" altLang="en-US"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煤</a:t>
            </a: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质数据的</a:t>
            </a:r>
            <a:r>
              <a:rPr lang="zh-CN"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异常值</a:t>
            </a:r>
            <a:r>
              <a:rPr lang="zh-CN" altLang="en-US"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假设数据应符合某种特定分布，严重偏离该分布的</a:t>
            </a:r>
            <a:r>
              <a:rPr lang="zh-CN" altLang="en-US"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煤</a:t>
            </a: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质数据</a:t>
            </a:r>
            <a:r>
              <a:rPr lang="zh-CN"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为异常值</a:t>
            </a: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endParaRPr lang="en-US" altLang="zh-CN"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常用离群点检测方法：基于统计，基于邻近度，基于密度，基于聚类。其中，基于统计模型的离群点检测方法需要满足统计学原理，如果分布已知，则检验可能非常有效。基于统计模型的</a:t>
            </a:r>
            <a:r>
              <a:rPr lang="zh-CN"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常见</a:t>
            </a: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离群分析</a:t>
            </a:r>
            <a:r>
              <a:rPr lang="zh-CN"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方法包括：</a:t>
            </a:r>
            <a:r>
              <a:rPr lang="en-US" altLang="zh-CN" sz="1800" dirty="0" err="1">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3σ</a:t>
            </a:r>
            <a:r>
              <a:rPr lang="zh-CN"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判别法、四分位数判别法、</a:t>
            </a:r>
            <a:r>
              <a:rPr lang="en-US" altLang="zh-CN" sz="180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z</a:t>
            </a:r>
            <a:r>
              <a:rPr lang="zh-CN"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值判别法等。</a:t>
            </a:r>
            <a:endParaRPr lang="zh-CN" alt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pic>
        <p:nvPicPr>
          <p:cNvPr id="2052" name="Picture 4" descr="Outlier detection with several methods. — scikit-learn 0.19.2 documentation">
            <a:extLst>
              <a:ext uri="{FF2B5EF4-FFF2-40B4-BE49-F238E27FC236}">
                <a16:creationId xmlns:a16="http://schemas.microsoft.com/office/drawing/2014/main" id="{FABD0A95-23BC-F327-8741-F90EE4632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105" y="1805873"/>
            <a:ext cx="5290334" cy="411470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161FAA1-DDE4-3297-3BFC-3075EA8E9DE1}"/>
              </a:ext>
            </a:extLst>
          </p:cNvPr>
          <p:cNvSpPr txBox="1"/>
          <p:nvPr/>
        </p:nvSpPr>
        <p:spPr>
          <a:xfrm>
            <a:off x="7778980" y="6220945"/>
            <a:ext cx="3176650" cy="369332"/>
          </a:xfrm>
          <a:prstGeom prst="rect">
            <a:avLst/>
          </a:prstGeom>
          <a:noFill/>
        </p:spPr>
        <p:txBody>
          <a:bodyPr wrap="square">
            <a:spAutoFit/>
          </a:bodyPr>
          <a:lstStyle/>
          <a:p>
            <a:r>
              <a:rPr lang="zh-CN" altLang="en-US" sz="1800" dirty="0">
                <a:solidFill>
                  <a:srgbClr val="000000"/>
                </a:solidFill>
                <a:effectLst/>
                <a:latin typeface="Times New Roman" panose="02020603050405020304" pitchFamily="18" charset="0"/>
                <a:ea typeface="仿宋_GB2312"/>
                <a:cs typeface="Times New Roman" panose="02020603050405020304" pitchFamily="18" charset="0"/>
              </a:rPr>
              <a:t>图 离群分析可视化示例</a:t>
            </a:r>
            <a:endParaRPr lang="zh-CN" altLang="en-US" dirty="0"/>
          </a:p>
        </p:txBody>
      </p:sp>
      <p:sp>
        <p:nvSpPr>
          <p:cNvPr id="12" name="文本框 11">
            <a:extLst>
              <a:ext uri="{FF2B5EF4-FFF2-40B4-BE49-F238E27FC236}">
                <a16:creationId xmlns:a16="http://schemas.microsoft.com/office/drawing/2014/main" id="{36631C1D-D3D4-3D67-CACB-E312209DB24A}"/>
              </a:ext>
            </a:extLst>
          </p:cNvPr>
          <p:cNvSpPr txBox="1"/>
          <p:nvPr/>
        </p:nvSpPr>
        <p:spPr>
          <a:xfrm>
            <a:off x="170736" y="1023860"/>
            <a:ext cx="10049704" cy="499624"/>
          </a:xfrm>
          <a:prstGeom prst="rect">
            <a:avLst/>
          </a:prstGeom>
          <a:noFill/>
        </p:spPr>
        <p:txBody>
          <a:bodyPr wrap="square">
            <a:spAutoFit/>
          </a:bodyPr>
          <a:lstStyle/>
          <a:p>
            <a:pPr lvl="1">
              <a:lnSpc>
                <a:spcPct val="150000"/>
              </a:lnSpc>
              <a:spcAft>
                <a:spcPts val="600"/>
              </a:spcAft>
            </a:pPr>
            <a:r>
              <a:rPr lang="zh-CN" altLang="en-US" sz="2000" b="1" dirty="0">
                <a:latin typeface="微软雅黑" panose="020B0503020204020204" pitchFamily="34" charset="-122"/>
                <a:ea typeface="微软雅黑" panose="020B0503020204020204" pitchFamily="34" charset="-122"/>
              </a:rPr>
              <a:t>离群分析：数据 → </a:t>
            </a:r>
            <a:r>
              <a:rPr lang="zh-CN" altLang="en-US" sz="2000" b="1" u="sng" dirty="0">
                <a:latin typeface="微软雅黑" panose="020B0503020204020204" pitchFamily="34" charset="-122"/>
                <a:ea typeface="微软雅黑" panose="020B0503020204020204" pitchFamily="34" charset="-122"/>
              </a:rPr>
              <a:t>统计分析</a:t>
            </a:r>
            <a:r>
              <a:rPr lang="en-US" altLang="zh-CN" sz="2000" b="1" u="sng" dirty="0">
                <a:latin typeface="微软雅黑" panose="020B0503020204020204" pitchFamily="34" charset="-122"/>
                <a:ea typeface="微软雅黑" panose="020B0503020204020204" pitchFamily="34" charset="-122"/>
              </a:rPr>
              <a:t>/</a:t>
            </a:r>
            <a:r>
              <a:rPr lang="zh-CN" altLang="en-US" sz="2000" b="1" u="sng" dirty="0">
                <a:latin typeface="微软雅黑" panose="020B0503020204020204" pitchFamily="34" charset="-122"/>
                <a:ea typeface="微软雅黑" panose="020B0503020204020204" pitchFamily="34" charset="-122"/>
              </a:rPr>
              <a:t>距离</a:t>
            </a:r>
            <a:r>
              <a:rPr lang="en-US" altLang="zh-CN" sz="2000" b="1" u="sng" dirty="0">
                <a:latin typeface="微软雅黑" panose="020B0503020204020204" pitchFamily="34" charset="-122"/>
                <a:ea typeface="微软雅黑" panose="020B0503020204020204" pitchFamily="34" charset="-122"/>
              </a:rPr>
              <a:t>/</a:t>
            </a:r>
            <a:r>
              <a:rPr lang="zh-CN" altLang="en-US" sz="2000" b="1" u="sng" dirty="0">
                <a:latin typeface="微软雅黑" panose="020B0503020204020204" pitchFamily="34" charset="-122"/>
                <a:ea typeface="微软雅黑" panose="020B0503020204020204" pitchFamily="34" charset="-122"/>
              </a:rPr>
              <a:t>密度</a:t>
            </a:r>
            <a:r>
              <a:rPr lang="en-US" altLang="zh-CN" sz="2000" b="1" u="sng" dirty="0">
                <a:latin typeface="微软雅黑" panose="020B0503020204020204" pitchFamily="34" charset="-122"/>
                <a:ea typeface="微软雅黑" panose="020B0503020204020204" pitchFamily="34" charset="-122"/>
              </a:rPr>
              <a:t>/</a:t>
            </a:r>
            <a:r>
              <a:rPr lang="zh-CN" altLang="en-US" sz="2000" b="1" u="sng" dirty="0">
                <a:latin typeface="微软雅黑" panose="020B0503020204020204" pitchFamily="34" charset="-122"/>
                <a:ea typeface="微软雅黑" panose="020B0503020204020204" pitchFamily="34" charset="-122"/>
              </a:rPr>
              <a:t>流形</a:t>
            </a:r>
            <a:r>
              <a:rPr lang="en-US" altLang="zh-CN" sz="2000" b="1" u="sng" dirty="0">
                <a:latin typeface="微软雅黑" panose="020B0503020204020204" pitchFamily="34" charset="-122"/>
                <a:ea typeface="微软雅黑" panose="020B0503020204020204" pitchFamily="34" charset="-122"/>
              </a:rPr>
              <a:t>/</a:t>
            </a:r>
            <a:r>
              <a:rPr lang="zh-CN" altLang="en-US" sz="2000" b="1" u="sng" dirty="0">
                <a:latin typeface="微软雅黑" panose="020B0503020204020204" pitchFamily="34" charset="-122"/>
                <a:ea typeface="微软雅黑" panose="020B0503020204020204" pitchFamily="34" charset="-122"/>
              </a:rPr>
              <a:t>异常检测等模型 </a:t>
            </a:r>
            <a:r>
              <a:rPr lang="zh-CN" altLang="en-US" sz="2000" b="1" dirty="0">
                <a:latin typeface="微软雅黑" panose="020B0503020204020204" pitchFamily="34" charset="-122"/>
                <a:ea typeface="微软雅黑" panose="020B0503020204020204" pitchFamily="34" charset="-122"/>
              </a:rPr>
              <a:t>→ 是否离群</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2743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6631C1D-D3D4-3D67-CACB-E312209DB24A}"/>
              </a:ext>
            </a:extLst>
          </p:cNvPr>
          <p:cNvSpPr txBox="1"/>
          <p:nvPr/>
        </p:nvSpPr>
        <p:spPr>
          <a:xfrm>
            <a:off x="170736" y="1023860"/>
            <a:ext cx="6104229" cy="5492273"/>
          </a:xfrm>
          <a:prstGeom prst="rect">
            <a:avLst/>
          </a:prstGeom>
          <a:noFill/>
        </p:spPr>
        <p:txBody>
          <a:bodyPr wrap="square">
            <a:spAutoFit/>
          </a:bodyPr>
          <a:lstStyle/>
          <a:p>
            <a:pPr lvl="1">
              <a:lnSpc>
                <a:spcPct val="150000"/>
              </a:lnSpc>
              <a:spcAft>
                <a:spcPts val="600"/>
              </a:spcAft>
            </a:pPr>
            <a:r>
              <a:rPr lang="zh-CN" altLang="en-US" sz="2000" b="1" dirty="0">
                <a:latin typeface="微软雅黑" panose="020B0503020204020204" pitchFamily="34" charset="-122"/>
                <a:ea typeface="微软雅黑" panose="020B0503020204020204" pitchFamily="34" charset="-122"/>
              </a:rPr>
              <a:t>离群分析方法</a:t>
            </a:r>
            <a:endParaRPr lang="en-US" altLang="zh-CN" sz="2000" b="1" dirty="0">
              <a:latin typeface="微软雅黑" panose="020B0503020204020204" pitchFamily="34" charset="-122"/>
              <a:ea typeface="微软雅黑" panose="020B0503020204020204" pitchFamily="34" charset="-122"/>
            </a:endParaRPr>
          </a:p>
          <a:p>
            <a:pPr lvl="1">
              <a:lnSpc>
                <a:spcPct val="150000"/>
              </a:lnSpc>
              <a:spcAft>
                <a:spcPts val="600"/>
              </a:spcAft>
            </a:pPr>
            <a:r>
              <a:rPr lang="en-US" altLang="zh-CN" b="1" dirty="0">
                <a:latin typeface="微软雅黑" panose="020B0503020204020204" pitchFamily="34" charset="-122"/>
                <a:ea typeface="微软雅黑" panose="020B0503020204020204" pitchFamily="34" charset="-122"/>
              </a:rPr>
              <a:t>1.DBSCAN</a:t>
            </a:r>
          </a:p>
          <a:p>
            <a:pPr lvl="1">
              <a:lnSpc>
                <a:spcPct val="150000"/>
              </a:lnSpc>
              <a:spcAft>
                <a:spcPts val="600"/>
              </a:spcAft>
            </a:pPr>
            <a:endParaRPr lang="en-US" altLang="zh-CN" sz="2000" b="1" dirty="0">
              <a:latin typeface="微软雅黑" panose="020B0503020204020204" pitchFamily="34" charset="-122"/>
              <a:ea typeface="微软雅黑" panose="020B0503020204020204" pitchFamily="34" charset="-122"/>
            </a:endParaRPr>
          </a:p>
          <a:p>
            <a:pPr lvl="1">
              <a:lnSpc>
                <a:spcPct val="150000"/>
              </a:lnSpc>
              <a:spcAft>
                <a:spcPts val="600"/>
              </a:spcAft>
            </a:pPr>
            <a:endParaRPr lang="en-US" altLang="zh-CN" sz="2000" b="1" dirty="0">
              <a:latin typeface="微软雅黑" panose="020B0503020204020204" pitchFamily="34" charset="-122"/>
              <a:ea typeface="微软雅黑" panose="020B0503020204020204" pitchFamily="34" charset="-122"/>
            </a:endParaRPr>
          </a:p>
          <a:p>
            <a:pPr lvl="1">
              <a:lnSpc>
                <a:spcPct val="150000"/>
              </a:lnSpc>
              <a:spcAft>
                <a:spcPts val="600"/>
              </a:spcAft>
            </a:pPr>
            <a:endParaRPr lang="en-US" altLang="zh-CN" sz="1400" dirty="0">
              <a:latin typeface="微软雅黑" panose="020B0503020204020204" pitchFamily="34" charset="-122"/>
              <a:ea typeface="微软雅黑" panose="020B0503020204020204" pitchFamily="34" charset="-122"/>
            </a:endParaRPr>
          </a:p>
          <a:p>
            <a:pPr lvl="1">
              <a:lnSpc>
                <a:spcPct val="150000"/>
              </a:lnSpc>
              <a:spcAft>
                <a:spcPts val="600"/>
              </a:spcAft>
            </a:pPr>
            <a:endParaRPr lang="en-US" altLang="zh-CN" sz="1400" dirty="0">
              <a:latin typeface="微软雅黑" panose="020B0503020204020204" pitchFamily="34" charset="-122"/>
              <a:ea typeface="微软雅黑" panose="020B0503020204020204" pitchFamily="34" charset="-122"/>
            </a:endParaRPr>
          </a:p>
          <a:p>
            <a:pPr lvl="1">
              <a:lnSpc>
                <a:spcPct val="150000"/>
              </a:lnSpc>
              <a:spcAft>
                <a:spcPts val="600"/>
              </a:spcAft>
            </a:pPr>
            <a:endParaRPr lang="en-US" altLang="zh-CN" sz="1400" dirty="0">
              <a:latin typeface="微软雅黑" panose="020B0503020204020204" pitchFamily="34" charset="-122"/>
              <a:ea typeface="微软雅黑" panose="020B0503020204020204" pitchFamily="34" charset="-122"/>
            </a:endParaRPr>
          </a:p>
          <a:p>
            <a:pPr lvl="1">
              <a:lnSpc>
                <a:spcPct val="125000"/>
              </a:lnSpc>
              <a:spcAft>
                <a:spcPts val="600"/>
              </a:spcAft>
            </a:pPr>
            <a:r>
              <a:rPr lang="zh-CN" altLang="en-US" sz="1400" dirty="0">
                <a:latin typeface="微软雅黑" panose="020B0503020204020204" pitchFamily="34" charset="-122"/>
                <a:ea typeface="微软雅黑" panose="020B0503020204020204" pitchFamily="34" charset="-122"/>
              </a:rPr>
              <a:t>对于每个实例，</a:t>
            </a:r>
            <a:r>
              <a:rPr lang="en-US" altLang="zh-CN" sz="1400" dirty="0">
                <a:latin typeface="微软雅黑" panose="020B0503020204020204" pitchFamily="34" charset="-122"/>
                <a:ea typeface="微软雅黑" panose="020B0503020204020204" pitchFamily="34" charset="-122"/>
              </a:rPr>
              <a:t>DBSCAN</a:t>
            </a:r>
            <a:r>
              <a:rPr lang="zh-CN" altLang="en-US" sz="1400" dirty="0">
                <a:latin typeface="微软雅黑" panose="020B0503020204020204" pitchFamily="34" charset="-122"/>
                <a:ea typeface="微软雅黑" panose="020B0503020204020204" pitchFamily="34" charset="-122"/>
              </a:rPr>
              <a:t>计算在距它的小距离</a:t>
            </a:r>
            <a:r>
              <a:rPr lang="en-US" altLang="zh-CN" sz="1400" dirty="0">
                <a:latin typeface="微软雅黑" panose="020B0503020204020204" pitchFamily="34" charset="-122"/>
                <a:ea typeface="微软雅黑" panose="020B0503020204020204" pitchFamily="34" charset="-122"/>
              </a:rPr>
              <a:t>ε(ε)</a:t>
            </a:r>
            <a:r>
              <a:rPr lang="zh-CN" altLang="en-US" sz="1400" dirty="0">
                <a:latin typeface="微软雅黑" panose="020B0503020204020204" pitchFamily="34" charset="-122"/>
                <a:ea typeface="微软雅黑" panose="020B0503020204020204" pitchFamily="34" charset="-122"/>
              </a:rPr>
              <a:t>内有多少个实例。 该区域称为实例的</a:t>
            </a:r>
            <a:r>
              <a:rPr lang="en-US" altLang="zh-CN" sz="1400" dirty="0">
                <a:latin typeface="微软雅黑" panose="020B0503020204020204" pitchFamily="34" charset="-122"/>
                <a:ea typeface="微软雅黑" panose="020B0503020204020204" pitchFamily="34" charset="-122"/>
              </a:rPr>
              <a:t>ε</a:t>
            </a:r>
            <a:r>
              <a:rPr lang="zh-CN" altLang="en-US" sz="1400" dirty="0">
                <a:latin typeface="微软雅黑" panose="020B0503020204020204" pitchFamily="34" charset="-122"/>
                <a:ea typeface="微软雅黑" panose="020B0503020204020204" pitchFamily="34" charset="-122"/>
              </a:rPr>
              <a:t>社区。</a:t>
            </a:r>
          </a:p>
          <a:p>
            <a:pPr lvl="1">
              <a:lnSpc>
                <a:spcPct val="125000"/>
              </a:lnSpc>
              <a:spcAft>
                <a:spcPts val="600"/>
              </a:spcAft>
            </a:pPr>
            <a:r>
              <a:rPr lang="zh-CN" altLang="en-US" sz="1400" dirty="0">
                <a:latin typeface="微软雅黑" panose="020B0503020204020204" pitchFamily="34" charset="-122"/>
                <a:ea typeface="微软雅黑" panose="020B0503020204020204" pitchFamily="34" charset="-122"/>
              </a:rPr>
              <a:t>如果该实例在其</a:t>
            </a:r>
            <a:r>
              <a:rPr lang="en-US" altLang="zh-CN" sz="1400" dirty="0">
                <a:latin typeface="微软雅黑" panose="020B0503020204020204" pitchFamily="34" charset="-122"/>
                <a:ea typeface="微软雅黑" panose="020B0503020204020204" pitchFamily="34" charset="-122"/>
              </a:rPr>
              <a:t>ε</a:t>
            </a:r>
            <a:r>
              <a:rPr lang="zh-CN" altLang="en-US" sz="1400" dirty="0">
                <a:latin typeface="微软雅黑" panose="020B0503020204020204" pitchFamily="34" charset="-122"/>
                <a:ea typeface="微软雅黑" panose="020B0503020204020204" pitchFamily="34" charset="-122"/>
              </a:rPr>
              <a:t>邻域中有多个</a:t>
            </a:r>
            <a:r>
              <a:rPr lang="en-US" altLang="zh-CN" sz="1400" dirty="0" err="1">
                <a:latin typeface="微软雅黑" panose="020B0503020204020204" pitchFamily="34" charset="-122"/>
                <a:ea typeface="微软雅黑" panose="020B0503020204020204" pitchFamily="34" charset="-122"/>
              </a:rPr>
              <a:t>min_samples</a:t>
            </a:r>
            <a:r>
              <a:rPr lang="zh-CN" altLang="en-US" sz="1400" dirty="0">
                <a:latin typeface="微软雅黑" panose="020B0503020204020204" pitchFamily="34" charset="-122"/>
                <a:ea typeface="微软雅黑" panose="020B0503020204020204" pitchFamily="34" charset="-122"/>
              </a:rPr>
              <a:t>个实例，则将其视为核心实例。 这意味着实例位于高密度区域</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内部有很多实例的区域</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p>
          <a:p>
            <a:pPr lvl="1">
              <a:lnSpc>
                <a:spcPct val="125000"/>
              </a:lnSpc>
              <a:spcAft>
                <a:spcPts val="600"/>
              </a:spcAft>
            </a:pPr>
            <a:r>
              <a:rPr lang="zh-CN" altLang="en-US" sz="1400" dirty="0">
                <a:latin typeface="微软雅黑" panose="020B0503020204020204" pitchFamily="34" charset="-122"/>
                <a:ea typeface="微软雅黑" panose="020B0503020204020204" pitchFamily="34" charset="-122"/>
              </a:rPr>
              <a:t>核心实例的</a:t>
            </a:r>
            <a:r>
              <a:rPr lang="en-US" altLang="zh-CN" sz="1400" dirty="0">
                <a:latin typeface="微软雅黑" panose="020B0503020204020204" pitchFamily="34" charset="-122"/>
                <a:ea typeface="微软雅黑" panose="020B0503020204020204" pitchFamily="34" charset="-122"/>
              </a:rPr>
              <a:t>ε</a:t>
            </a:r>
            <a:r>
              <a:rPr lang="zh-CN" altLang="en-US" sz="1400" dirty="0">
                <a:latin typeface="微软雅黑" panose="020B0503020204020204" pitchFamily="34" charset="-122"/>
                <a:ea typeface="微软雅黑" panose="020B0503020204020204" pitchFamily="34" charset="-122"/>
              </a:rPr>
              <a:t>邻域内的所有实例都分配给同一群集。 这可能包括其他核心实例，因此相邻核心实例的单个长序列形成单个群集。</a:t>
            </a:r>
          </a:p>
          <a:p>
            <a:pPr lvl="1">
              <a:lnSpc>
                <a:spcPct val="125000"/>
              </a:lnSpc>
              <a:spcAft>
                <a:spcPts val="600"/>
              </a:spcAft>
            </a:pPr>
            <a:r>
              <a:rPr lang="zh-CN" altLang="en-US" sz="1400" dirty="0">
                <a:latin typeface="微软雅黑" panose="020B0503020204020204" pitchFamily="34" charset="-122"/>
                <a:ea typeface="微软雅黑" panose="020B0503020204020204" pitchFamily="34" charset="-122"/>
              </a:rPr>
              <a:t>不是核心实例或不在任何核心实例的</a:t>
            </a:r>
            <a:r>
              <a:rPr lang="en-US" altLang="zh-CN" sz="1400" dirty="0">
                <a:latin typeface="微软雅黑" panose="020B0503020204020204" pitchFamily="34" charset="-122"/>
                <a:ea typeface="微软雅黑" panose="020B0503020204020204" pitchFamily="34" charset="-122"/>
              </a:rPr>
              <a:t>ε</a:t>
            </a:r>
            <a:r>
              <a:rPr lang="zh-CN" altLang="en-US" sz="1400" dirty="0">
                <a:latin typeface="微软雅黑" panose="020B0503020204020204" pitchFamily="34" charset="-122"/>
                <a:ea typeface="微软雅黑" panose="020B0503020204020204" pitchFamily="34" charset="-122"/>
              </a:rPr>
              <a:t>邻居中的任何实例都是异常值。</a:t>
            </a:r>
            <a:endParaRPr lang="en-US" altLang="zh-CN"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014F954-2DCB-E814-C19D-73E9B550BF4D}"/>
              </a:ext>
            </a:extLst>
          </p:cNvPr>
          <p:cNvPicPr>
            <a:picLocks noChangeAspect="1"/>
          </p:cNvPicPr>
          <p:nvPr/>
        </p:nvPicPr>
        <p:blipFill>
          <a:blip r:embed="rId2"/>
          <a:stretch>
            <a:fillRect/>
          </a:stretch>
        </p:blipFill>
        <p:spPr>
          <a:xfrm>
            <a:off x="1963024" y="2077614"/>
            <a:ext cx="2488043" cy="2234328"/>
          </a:xfrm>
          <a:prstGeom prst="rect">
            <a:avLst/>
          </a:prstGeom>
        </p:spPr>
      </p:pic>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a:t>ii</a:t>
            </a:r>
            <a:r>
              <a:rPr kumimoji="1" lang="zh-CN" altLang="en-US" dirty="0"/>
              <a:t>）基于统计的异常分析</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dirty="0"/>
              <a:t>离群分析</a:t>
            </a:r>
          </a:p>
        </p:txBody>
      </p:sp>
      <p:sp>
        <p:nvSpPr>
          <p:cNvPr id="5" name="文本框 4">
            <a:extLst>
              <a:ext uri="{FF2B5EF4-FFF2-40B4-BE49-F238E27FC236}">
                <a16:creationId xmlns:a16="http://schemas.microsoft.com/office/drawing/2014/main" id="{B9A071F6-3898-0FFD-BE08-7152AA201117}"/>
              </a:ext>
            </a:extLst>
          </p:cNvPr>
          <p:cNvSpPr txBox="1"/>
          <p:nvPr/>
        </p:nvSpPr>
        <p:spPr>
          <a:xfrm>
            <a:off x="6096000" y="1023860"/>
            <a:ext cx="5925264" cy="5499967"/>
          </a:xfrm>
          <a:prstGeom prst="rect">
            <a:avLst/>
          </a:prstGeom>
          <a:noFill/>
        </p:spPr>
        <p:txBody>
          <a:bodyPr wrap="square">
            <a:spAutoFit/>
          </a:bodyPr>
          <a:lstStyle/>
          <a:p>
            <a:pPr lvl="1">
              <a:lnSpc>
                <a:spcPct val="150000"/>
              </a:lnSpc>
              <a:spcAft>
                <a:spcPts val="600"/>
              </a:spcAft>
            </a:pPr>
            <a:endParaRPr lang="en-US" altLang="zh-CN" b="1" dirty="0">
              <a:latin typeface="微软雅黑" panose="020B0503020204020204" pitchFamily="34" charset="-122"/>
              <a:ea typeface="微软雅黑" panose="020B0503020204020204" pitchFamily="34" charset="-122"/>
            </a:endParaRPr>
          </a:p>
          <a:p>
            <a:pPr lvl="1">
              <a:lnSpc>
                <a:spcPct val="150000"/>
              </a:lnSpc>
              <a:spcAft>
                <a:spcPts val="600"/>
              </a:spcAft>
            </a:pPr>
            <a:r>
              <a:rPr lang="en-US" altLang="zh-CN" b="1" dirty="0">
                <a:latin typeface="微软雅黑" panose="020B0503020204020204" pitchFamily="34" charset="-122"/>
                <a:ea typeface="微软雅黑" panose="020B0503020204020204" pitchFamily="34" charset="-122"/>
              </a:rPr>
              <a:t>2. </a:t>
            </a:r>
            <a:r>
              <a:rPr lang="en-US" altLang="zh-CN" b="1" dirty="0" err="1">
                <a:latin typeface="微软雅黑" panose="020B0503020204020204" pitchFamily="34" charset="-122"/>
                <a:ea typeface="微软雅黑" panose="020B0503020204020204" pitchFamily="34" charset="-122"/>
              </a:rPr>
              <a:t>IsolationForest</a:t>
            </a:r>
            <a:endParaRPr lang="en-US" altLang="zh-CN" b="1" dirty="0">
              <a:latin typeface="微软雅黑" panose="020B0503020204020204" pitchFamily="34" charset="-122"/>
              <a:ea typeface="微软雅黑" panose="020B0503020204020204" pitchFamily="34" charset="-122"/>
            </a:endParaRPr>
          </a:p>
          <a:p>
            <a:pPr lvl="1">
              <a:lnSpc>
                <a:spcPct val="150000"/>
              </a:lnSpc>
              <a:spcAft>
                <a:spcPts val="600"/>
              </a:spcAft>
            </a:pPr>
            <a:endParaRPr lang="en-US" altLang="zh-CN" sz="2000" b="1" dirty="0">
              <a:latin typeface="微软雅黑" panose="020B0503020204020204" pitchFamily="34" charset="-122"/>
              <a:ea typeface="微软雅黑" panose="020B0503020204020204" pitchFamily="34" charset="-122"/>
            </a:endParaRPr>
          </a:p>
          <a:p>
            <a:pPr lvl="1">
              <a:lnSpc>
                <a:spcPct val="150000"/>
              </a:lnSpc>
              <a:spcAft>
                <a:spcPts val="600"/>
              </a:spcAft>
            </a:pPr>
            <a:endParaRPr lang="en-US" altLang="zh-CN" sz="2000" b="1" dirty="0">
              <a:latin typeface="微软雅黑" panose="020B0503020204020204" pitchFamily="34" charset="-122"/>
              <a:ea typeface="微软雅黑" panose="020B0503020204020204" pitchFamily="34" charset="-122"/>
            </a:endParaRPr>
          </a:p>
          <a:p>
            <a:pPr lvl="1">
              <a:lnSpc>
                <a:spcPct val="150000"/>
              </a:lnSpc>
              <a:spcAft>
                <a:spcPts val="600"/>
              </a:spcAft>
            </a:pPr>
            <a:endParaRPr lang="en-US" altLang="zh-CN" sz="1400" dirty="0">
              <a:latin typeface="微软雅黑" panose="020B0503020204020204" pitchFamily="34" charset="-122"/>
              <a:ea typeface="微软雅黑" panose="020B0503020204020204" pitchFamily="34" charset="-122"/>
            </a:endParaRPr>
          </a:p>
          <a:p>
            <a:pPr lvl="1">
              <a:lnSpc>
                <a:spcPct val="150000"/>
              </a:lnSpc>
              <a:spcAft>
                <a:spcPts val="600"/>
              </a:spcAft>
            </a:pPr>
            <a:endParaRPr lang="en-US" altLang="zh-CN" sz="1400" dirty="0">
              <a:latin typeface="微软雅黑" panose="020B0503020204020204" pitchFamily="34" charset="-122"/>
              <a:ea typeface="微软雅黑" panose="020B0503020204020204" pitchFamily="34" charset="-122"/>
            </a:endParaRPr>
          </a:p>
          <a:p>
            <a:pPr lvl="1">
              <a:lnSpc>
                <a:spcPct val="150000"/>
              </a:lnSpc>
              <a:spcAft>
                <a:spcPts val="600"/>
              </a:spcAft>
            </a:pPr>
            <a:endParaRPr lang="en-US" altLang="zh-CN" sz="1400" dirty="0">
              <a:latin typeface="微软雅黑" panose="020B0503020204020204" pitchFamily="34" charset="-122"/>
              <a:ea typeface="微软雅黑" panose="020B0503020204020204" pitchFamily="34" charset="-122"/>
            </a:endParaRPr>
          </a:p>
          <a:p>
            <a:pPr lvl="1">
              <a:lnSpc>
                <a:spcPct val="150000"/>
              </a:lnSpc>
              <a:spcAft>
                <a:spcPts val="600"/>
              </a:spcAft>
            </a:pPr>
            <a:endParaRPr lang="en-US" altLang="zh-CN" sz="1400" dirty="0">
              <a:latin typeface="微软雅黑" panose="020B0503020204020204" pitchFamily="34" charset="-122"/>
              <a:ea typeface="微软雅黑" panose="020B0503020204020204" pitchFamily="34" charset="-122"/>
            </a:endParaRPr>
          </a:p>
          <a:p>
            <a:pPr lvl="1">
              <a:lnSpc>
                <a:spcPct val="125000"/>
              </a:lnSpc>
              <a:spcAft>
                <a:spcPts val="600"/>
              </a:spcAft>
            </a:pPr>
            <a:r>
              <a:rPr lang="en-US" altLang="zh-CN" sz="1400" dirty="0" err="1">
                <a:latin typeface="微软雅黑" panose="020B0503020204020204" pitchFamily="34" charset="-122"/>
                <a:ea typeface="微软雅黑" panose="020B0503020204020204" pitchFamily="34" charset="-122"/>
              </a:rPr>
              <a:t>IsolationForest</a:t>
            </a:r>
            <a:r>
              <a:rPr lang="zh-CN" altLang="en-US" sz="1400" dirty="0">
                <a:latin typeface="微软雅黑" panose="020B0503020204020204" pitchFamily="34" charset="-122"/>
                <a:ea typeface="微软雅黑" panose="020B0503020204020204" pitchFamily="34" charset="-122"/>
              </a:rPr>
              <a:t>创建了一个随机森林，其中决策树是随机增长的：在每个节点上，特征都是随机选择的，并且它选择一个随机阈值将数据集一分为二。</a:t>
            </a:r>
          </a:p>
          <a:p>
            <a:pPr lvl="1">
              <a:lnSpc>
                <a:spcPct val="125000"/>
              </a:lnSpc>
              <a:spcAft>
                <a:spcPts val="600"/>
              </a:spcAft>
            </a:pPr>
            <a:r>
              <a:rPr lang="zh-CN" altLang="en-US" sz="1400" dirty="0">
                <a:latin typeface="微软雅黑" panose="020B0503020204020204" pitchFamily="34" charset="-122"/>
                <a:ea typeface="微软雅黑" panose="020B0503020204020204" pitchFamily="34" charset="-122"/>
              </a:rPr>
              <a:t>它会继续砍掉数据集，直到所有实例最终相互隔离。</a:t>
            </a:r>
          </a:p>
          <a:p>
            <a:pPr lvl="1">
              <a:lnSpc>
                <a:spcPct val="125000"/>
              </a:lnSpc>
              <a:spcAft>
                <a:spcPts val="600"/>
              </a:spcAft>
            </a:pPr>
            <a:r>
              <a:rPr lang="zh-CN" altLang="en-US" sz="1400" dirty="0">
                <a:latin typeface="微软雅黑" panose="020B0503020204020204" pitchFamily="34" charset="-122"/>
                <a:ea typeface="微软雅黑" panose="020B0503020204020204" pitchFamily="34" charset="-122"/>
              </a:rPr>
              <a:t>异常通常与其他实例相距甚远，因此，平均而言</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在所有决策树中</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，与正常实例相比，异常隔离的步骤更少。</a:t>
            </a:r>
            <a:endParaRPr lang="en-US" altLang="zh-CN"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C27D1C4-8DAA-4213-1995-7F4E4E906E50}"/>
              </a:ext>
            </a:extLst>
          </p:cNvPr>
          <p:cNvPicPr>
            <a:picLocks noChangeAspect="1"/>
          </p:cNvPicPr>
          <p:nvPr/>
        </p:nvPicPr>
        <p:blipFill>
          <a:blip r:embed="rId3"/>
          <a:stretch>
            <a:fillRect/>
          </a:stretch>
        </p:blipFill>
        <p:spPr>
          <a:xfrm>
            <a:off x="7149874" y="2179433"/>
            <a:ext cx="3638550" cy="2314575"/>
          </a:xfrm>
          <a:prstGeom prst="rect">
            <a:avLst/>
          </a:prstGeom>
        </p:spPr>
      </p:pic>
      <p:sp>
        <p:nvSpPr>
          <p:cNvPr id="6" name="文本框 5">
            <a:extLst>
              <a:ext uri="{FF2B5EF4-FFF2-40B4-BE49-F238E27FC236}">
                <a16:creationId xmlns:a16="http://schemas.microsoft.com/office/drawing/2014/main" id="{01C8D085-7B9D-493F-C68F-DFAA06BAFECF}"/>
              </a:ext>
            </a:extLst>
          </p:cNvPr>
          <p:cNvSpPr txBox="1"/>
          <p:nvPr/>
        </p:nvSpPr>
        <p:spPr>
          <a:xfrm>
            <a:off x="3129093" y="6422176"/>
            <a:ext cx="6123962" cy="337015"/>
          </a:xfrm>
          <a:prstGeom prst="rect">
            <a:avLst/>
          </a:prstGeom>
          <a:noFill/>
        </p:spPr>
        <p:txBody>
          <a:bodyPr wrap="square">
            <a:spAutoFit/>
          </a:bodyPr>
          <a:lstStyle/>
          <a:p>
            <a:pPr lvl="1">
              <a:lnSpc>
                <a:spcPct val="125000"/>
              </a:lnSpc>
              <a:spcAft>
                <a:spcPts val="600"/>
              </a:spcAft>
            </a:pPr>
            <a:r>
              <a:rPr lang="zh-CN" altLang="en-US" sz="1400" b="1" dirty="0">
                <a:latin typeface="微软雅黑" panose="020B0503020204020204" pitchFamily="34" charset="-122"/>
                <a:ea typeface="微软雅黑" panose="020B0503020204020204" pitchFamily="34" charset="-122"/>
              </a:rPr>
              <a:t>将煤质的相关特征作为</a:t>
            </a:r>
            <a:r>
              <a:rPr lang="en-US" altLang="zh-CN" sz="1400" b="1" dirty="0">
                <a:latin typeface="微软雅黑" panose="020B0503020204020204" pitchFamily="34" charset="-122"/>
                <a:ea typeface="微软雅黑" panose="020B0503020204020204" pitchFamily="34" charset="-122"/>
              </a:rPr>
              <a:t>X</a:t>
            </a:r>
            <a:r>
              <a:rPr lang="zh-CN" altLang="en-US" sz="1400" b="1" dirty="0">
                <a:latin typeface="微软雅黑" panose="020B0503020204020204" pitchFamily="34" charset="-122"/>
                <a:ea typeface="微软雅黑" panose="020B0503020204020204" pitchFamily="34" charset="-122"/>
              </a:rPr>
              <a:t>输入，形成若干聚类，聚类外点即为异常值。</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8870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p:nvPr/>
        </p:nvSpPr>
        <p:spPr>
          <a:xfrm>
            <a:off x="791449" y="97539"/>
            <a:ext cx="8633019" cy="766251"/>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charset="-122"/>
                <a:ea typeface="微软雅黑" panose="020B0503020204020204" charset="-122"/>
                <a:cs typeface="+mj-cs"/>
              </a:defRPr>
            </a:lvl1pPr>
          </a:lstStyle>
          <a:p>
            <a:r>
              <a:rPr lang="zh-CN" altLang="en-US"/>
              <a:t>一、技术路线</a:t>
            </a:r>
            <a:endParaRPr lang="zh-CN" altLang="en-US" dirty="0">
              <a:latin typeface="微软雅黑" panose="020B0503020204020204" charset="-122"/>
              <a:ea typeface="微软雅黑" panose="020B0503020204020204" charset="-122"/>
            </a:endParaRPr>
          </a:p>
        </p:txBody>
      </p:sp>
      <p:sp>
        <p:nvSpPr>
          <p:cNvPr id="5" name="圆角矩形 17">
            <a:extLst>
              <a:ext uri="{FF2B5EF4-FFF2-40B4-BE49-F238E27FC236}">
                <a16:creationId xmlns:a16="http://schemas.microsoft.com/office/drawing/2014/main" id="{2BB483C5-1C51-B7E3-1C5A-864ABF0102AA}"/>
              </a:ext>
            </a:extLst>
          </p:cNvPr>
          <p:cNvSpPr/>
          <p:nvPr/>
        </p:nvSpPr>
        <p:spPr>
          <a:xfrm>
            <a:off x="452637" y="1003092"/>
            <a:ext cx="3732926" cy="1802563"/>
          </a:xfrm>
          <a:prstGeom prst="roundRect">
            <a:avLst>
              <a:gd name="adj" fmla="val 5212"/>
            </a:avLst>
          </a:prstGeom>
          <a:noFill/>
          <a:ln w="19050">
            <a:solidFill>
              <a:schemeClr val="accent1">
                <a:lumMod val="7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微软雅黑" panose="020B0503020204020204" charset="-122"/>
                <a:ea typeface="微软雅黑" panose="020B0503020204020204" charset="-122"/>
              </a:rPr>
              <a:t>碳排放数据</a:t>
            </a:r>
            <a:endParaRPr lang="en-US" altLang="zh-CN" b="1">
              <a:solidFill>
                <a:schemeClr val="tx1"/>
              </a:solidFill>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日报：工业分析、热值、耗煤量</a:t>
            </a:r>
            <a:endParaRPr lang="en-US" altLang="zh-CN">
              <a:solidFill>
                <a:schemeClr val="tx1"/>
              </a:solidFill>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月报：元素分析、生产数据</a:t>
            </a:r>
            <a:endParaRPr lang="en-US" altLang="zh-CN">
              <a:solidFill>
                <a:schemeClr val="tx1"/>
              </a:solidFill>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年报：企业温室气体排放报告</a:t>
            </a:r>
          </a:p>
        </p:txBody>
      </p:sp>
      <p:sp>
        <p:nvSpPr>
          <p:cNvPr id="7" name="矩形 6">
            <a:extLst>
              <a:ext uri="{FF2B5EF4-FFF2-40B4-BE49-F238E27FC236}">
                <a16:creationId xmlns:a16="http://schemas.microsoft.com/office/drawing/2014/main" id="{83334A1D-5B4A-771F-7CEE-25BE2AB6862C}"/>
              </a:ext>
            </a:extLst>
          </p:cNvPr>
          <p:cNvSpPr/>
          <p:nvPr/>
        </p:nvSpPr>
        <p:spPr>
          <a:xfrm>
            <a:off x="5308634" y="1262610"/>
            <a:ext cx="1574733" cy="12835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a:latin typeface="微软雅黑" panose="020B0503020204020204" charset="-122"/>
                <a:ea typeface="微软雅黑" panose="020B0503020204020204" charset="-122"/>
              </a:rPr>
              <a:t>OCR</a:t>
            </a:r>
            <a:r>
              <a:rPr lang="zh-CN" altLang="en-US">
                <a:latin typeface="微软雅黑" panose="020B0503020204020204" charset="-122"/>
                <a:ea typeface="微软雅黑" panose="020B0503020204020204" charset="-122"/>
              </a:rPr>
              <a:t>模型</a:t>
            </a:r>
            <a:endParaRPr lang="en-US" altLang="zh-CN">
              <a:latin typeface="微软雅黑" panose="020B0503020204020204" charset="-122"/>
              <a:ea typeface="微软雅黑" panose="020B0503020204020204" charset="-122"/>
            </a:endParaRPr>
          </a:p>
          <a:p>
            <a:pPr algn="ctr">
              <a:spcAft>
                <a:spcPts val="600"/>
              </a:spcAft>
            </a:pPr>
            <a:r>
              <a:rPr lang="en-US" altLang="zh-CN">
                <a:latin typeface="微软雅黑" panose="020B0503020204020204" charset="-122"/>
                <a:ea typeface="微软雅黑" panose="020B0503020204020204" charset="-122"/>
              </a:rPr>
              <a:t>NLP</a:t>
            </a:r>
            <a:r>
              <a:rPr lang="zh-CN" altLang="en-US">
                <a:latin typeface="微软雅黑" panose="020B0503020204020204" charset="-122"/>
                <a:ea typeface="微软雅黑" panose="020B0503020204020204" charset="-122"/>
              </a:rPr>
              <a:t>模型</a:t>
            </a:r>
          </a:p>
          <a:p>
            <a:pPr algn="ctr">
              <a:spcAft>
                <a:spcPts val="600"/>
              </a:spcAft>
            </a:pPr>
            <a:r>
              <a:rPr lang="zh-CN" altLang="en-US">
                <a:latin typeface="微软雅黑" panose="020B0503020204020204" charset="-122"/>
                <a:ea typeface="微软雅黑" panose="020B0503020204020204" charset="-122"/>
              </a:rPr>
              <a:t>换算模型</a:t>
            </a:r>
            <a:endParaRPr lang="en-US" altLang="zh-CN">
              <a:latin typeface="微软雅黑" panose="020B0503020204020204" charset="-122"/>
              <a:ea typeface="微软雅黑" panose="020B0503020204020204" charset="-122"/>
            </a:endParaRPr>
          </a:p>
        </p:txBody>
      </p:sp>
      <p:sp>
        <p:nvSpPr>
          <p:cNvPr id="28" name="右箭头 21">
            <a:extLst>
              <a:ext uri="{FF2B5EF4-FFF2-40B4-BE49-F238E27FC236}">
                <a16:creationId xmlns:a16="http://schemas.microsoft.com/office/drawing/2014/main" id="{F80A2F4A-D4CA-802D-96EB-4734FCA0D37C}"/>
              </a:ext>
            </a:extLst>
          </p:cNvPr>
          <p:cNvSpPr/>
          <p:nvPr/>
        </p:nvSpPr>
        <p:spPr>
          <a:xfrm>
            <a:off x="4576601" y="1796373"/>
            <a:ext cx="340995" cy="216000"/>
          </a:xfrm>
          <a:prstGeom prst="rightArrow">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17">
            <a:extLst>
              <a:ext uri="{FF2B5EF4-FFF2-40B4-BE49-F238E27FC236}">
                <a16:creationId xmlns:a16="http://schemas.microsoft.com/office/drawing/2014/main" id="{1955DFA5-4D3A-ED02-3F32-3FB9B890F298}"/>
              </a:ext>
            </a:extLst>
          </p:cNvPr>
          <p:cNvSpPr/>
          <p:nvPr/>
        </p:nvSpPr>
        <p:spPr>
          <a:xfrm>
            <a:off x="7934600" y="1243698"/>
            <a:ext cx="3817514" cy="1321351"/>
          </a:xfrm>
          <a:prstGeom prst="roundRect">
            <a:avLst>
              <a:gd name="adj" fmla="val 5212"/>
            </a:avLst>
          </a:prstGeom>
          <a:noFill/>
          <a:ln w="19050">
            <a:solidFill>
              <a:schemeClr val="accent1">
                <a:lumMod val="7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微软雅黑" panose="020B0503020204020204" charset="-122"/>
                <a:ea typeface="微软雅黑" panose="020B0503020204020204" charset="-122"/>
              </a:rPr>
              <a:t>格式化数据</a:t>
            </a:r>
            <a:endParaRPr lang="en-US" altLang="zh-CN" b="1">
              <a:solidFill>
                <a:schemeClr val="tx1"/>
              </a:solidFill>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日</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月</a:t>
            </a:r>
            <a:r>
              <a:rPr lang="en-US" altLang="zh-CN">
                <a:solidFill>
                  <a:schemeClr val="tx1"/>
                </a:solidFill>
                <a:latin typeface="微软雅黑" panose="020B0503020204020204" charset="-122"/>
                <a:ea typeface="微软雅黑" panose="020B0503020204020204" charset="-122"/>
              </a:rPr>
              <a:t>/</a:t>
            </a:r>
            <a:r>
              <a:rPr lang="zh-CN" altLang="en-US">
                <a:solidFill>
                  <a:schemeClr val="tx1"/>
                </a:solidFill>
                <a:latin typeface="微软雅黑" panose="020B0503020204020204" charset="-122"/>
                <a:ea typeface="微软雅黑" panose="020B0503020204020204" charset="-122"/>
              </a:rPr>
              <a:t>年不同分辨率数据集</a:t>
            </a:r>
            <a:endParaRPr lang="en-US" altLang="zh-CN">
              <a:solidFill>
                <a:schemeClr val="tx1"/>
              </a:solidFill>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写数据库（统一字段和单位）</a:t>
            </a:r>
            <a:endParaRPr lang="en-US" altLang="zh-CN">
              <a:solidFill>
                <a:schemeClr val="tx1"/>
              </a:solidFill>
              <a:latin typeface="微软雅黑" panose="020B0503020204020204" charset="-122"/>
              <a:ea typeface="微软雅黑" panose="020B0503020204020204" charset="-122"/>
            </a:endParaRPr>
          </a:p>
        </p:txBody>
      </p:sp>
      <p:sp>
        <p:nvSpPr>
          <p:cNvPr id="31" name="右箭头 21">
            <a:extLst>
              <a:ext uri="{FF2B5EF4-FFF2-40B4-BE49-F238E27FC236}">
                <a16:creationId xmlns:a16="http://schemas.microsoft.com/office/drawing/2014/main" id="{280CBD16-E0E0-C142-C5A0-437306CCF346}"/>
              </a:ext>
            </a:extLst>
          </p:cNvPr>
          <p:cNvSpPr/>
          <p:nvPr/>
        </p:nvSpPr>
        <p:spPr>
          <a:xfrm>
            <a:off x="7274405" y="1796373"/>
            <a:ext cx="340995" cy="216000"/>
          </a:xfrm>
          <a:prstGeom prst="rightArrow">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47024B9-60E8-FD0D-84FA-0C7D71C90A6D}"/>
              </a:ext>
            </a:extLst>
          </p:cNvPr>
          <p:cNvSpPr/>
          <p:nvPr/>
        </p:nvSpPr>
        <p:spPr>
          <a:xfrm>
            <a:off x="7934598" y="4695044"/>
            <a:ext cx="3817516" cy="1722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a:latin typeface="微软雅黑" panose="020B0503020204020204" charset="-122"/>
                <a:ea typeface="微软雅黑" panose="020B0503020204020204" charset="-122"/>
              </a:rPr>
              <a:t>误差分析模型、统计分析模型</a:t>
            </a:r>
            <a:endParaRPr lang="en-US" altLang="zh-CN">
              <a:latin typeface="微软雅黑" panose="020B0503020204020204" charset="-122"/>
              <a:ea typeface="微软雅黑" panose="020B0503020204020204" charset="-122"/>
            </a:endParaRPr>
          </a:p>
          <a:p>
            <a:pPr algn="ctr">
              <a:lnSpc>
                <a:spcPct val="150000"/>
              </a:lnSpc>
            </a:pPr>
            <a:r>
              <a:rPr lang="zh-CN" altLang="en-US">
                <a:latin typeface="微软雅黑" panose="020B0503020204020204" charset="-122"/>
                <a:ea typeface="微软雅黑" panose="020B0503020204020204" charset="-122"/>
              </a:rPr>
              <a:t>离群分析模型、波动分析模型</a:t>
            </a:r>
            <a:endParaRPr lang="en-US" altLang="zh-CN">
              <a:latin typeface="微软雅黑" panose="020B0503020204020204" charset="-122"/>
              <a:ea typeface="微软雅黑" panose="020B0503020204020204" charset="-122"/>
            </a:endParaRPr>
          </a:p>
          <a:p>
            <a:pPr algn="ctr">
              <a:lnSpc>
                <a:spcPct val="150000"/>
              </a:lnSpc>
            </a:pPr>
            <a:r>
              <a:rPr lang="zh-CN" altLang="en-US">
                <a:latin typeface="微软雅黑" panose="020B0503020204020204" charset="-122"/>
                <a:ea typeface="微软雅黑" panose="020B0503020204020204" charset="-122"/>
              </a:rPr>
              <a:t>规律分析模型 </a:t>
            </a:r>
            <a:r>
              <a:rPr lang="en-US" altLang="zh-CN">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sp>
        <p:nvSpPr>
          <p:cNvPr id="33" name="右箭头 21">
            <a:extLst>
              <a:ext uri="{FF2B5EF4-FFF2-40B4-BE49-F238E27FC236}">
                <a16:creationId xmlns:a16="http://schemas.microsoft.com/office/drawing/2014/main" id="{4D404299-3D07-F42C-F290-3E165B6FBB74}"/>
              </a:ext>
            </a:extLst>
          </p:cNvPr>
          <p:cNvSpPr/>
          <p:nvPr/>
        </p:nvSpPr>
        <p:spPr>
          <a:xfrm rot="5400000">
            <a:off x="9722577" y="2831169"/>
            <a:ext cx="340995" cy="216000"/>
          </a:xfrm>
          <a:prstGeom prst="rightArrow">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21">
            <a:extLst>
              <a:ext uri="{FF2B5EF4-FFF2-40B4-BE49-F238E27FC236}">
                <a16:creationId xmlns:a16="http://schemas.microsoft.com/office/drawing/2014/main" id="{BAD3E02C-ADD8-A409-B3C4-23B930C38F68}"/>
              </a:ext>
            </a:extLst>
          </p:cNvPr>
          <p:cNvSpPr/>
          <p:nvPr/>
        </p:nvSpPr>
        <p:spPr>
          <a:xfrm rot="10800000">
            <a:off x="7188576" y="5448121"/>
            <a:ext cx="340995" cy="216000"/>
          </a:xfrm>
          <a:prstGeom prst="rightArrow">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17">
            <a:extLst>
              <a:ext uri="{FF2B5EF4-FFF2-40B4-BE49-F238E27FC236}">
                <a16:creationId xmlns:a16="http://schemas.microsoft.com/office/drawing/2014/main" id="{B85EA055-12A8-C231-EBF3-A1CADB92D41B}"/>
              </a:ext>
            </a:extLst>
          </p:cNvPr>
          <p:cNvSpPr/>
          <p:nvPr/>
        </p:nvSpPr>
        <p:spPr>
          <a:xfrm>
            <a:off x="3451259" y="4799297"/>
            <a:ext cx="3313398" cy="1513647"/>
          </a:xfrm>
          <a:prstGeom prst="roundRect">
            <a:avLst>
              <a:gd name="adj" fmla="val 5212"/>
            </a:avLst>
          </a:prstGeom>
          <a:noFill/>
          <a:ln w="19050">
            <a:solidFill>
              <a:schemeClr val="accent1">
                <a:lumMod val="7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b="1">
                <a:solidFill>
                  <a:schemeClr val="tx1"/>
                </a:solidFill>
                <a:latin typeface="微软雅黑" panose="020B0503020204020204" charset="-122"/>
                <a:ea typeface="微软雅黑" panose="020B0503020204020204" charset="-122"/>
              </a:rPr>
              <a:t>分析结果</a:t>
            </a:r>
            <a:endParaRPr lang="en-US" altLang="zh-CN">
              <a:solidFill>
                <a:schemeClr val="tx1"/>
              </a:solidFill>
              <a:latin typeface="微软雅黑" panose="020B0503020204020204" charset="-122"/>
              <a:ea typeface="微软雅黑" panose="020B0503020204020204" charset="-122"/>
            </a:endParaRPr>
          </a:p>
          <a:p>
            <a:pPr marL="285750" indent="-285750">
              <a:spcAft>
                <a:spcPts val="600"/>
              </a:spcAft>
              <a:buFont typeface="Arial" panose="020B0604020202020204" pitchFamily="34" charset="0"/>
              <a:buChar char="•"/>
            </a:pPr>
            <a:r>
              <a:rPr lang="zh-CN" altLang="en-US">
                <a:solidFill>
                  <a:schemeClr val="tx1"/>
                </a:solidFill>
                <a:latin typeface="微软雅黑" panose="020B0503020204020204" charset="-122"/>
                <a:ea typeface="微软雅黑" panose="020B0503020204020204" charset="-122"/>
              </a:rPr>
              <a:t>数据是否自相矛盾、是否超标、是否离群、是否波动异常、是否偏离规律</a:t>
            </a:r>
            <a:endParaRPr lang="en-US" altLang="zh-CN">
              <a:solidFill>
                <a:schemeClr val="tx1"/>
              </a:solidFill>
              <a:latin typeface="微软雅黑" panose="020B0503020204020204" charset="-122"/>
              <a:ea typeface="微软雅黑" panose="020B0503020204020204" charset="-122"/>
            </a:endParaRPr>
          </a:p>
        </p:txBody>
      </p:sp>
      <p:sp>
        <p:nvSpPr>
          <p:cNvPr id="36" name="矩形 35">
            <a:extLst>
              <a:ext uri="{FF2B5EF4-FFF2-40B4-BE49-F238E27FC236}">
                <a16:creationId xmlns:a16="http://schemas.microsoft.com/office/drawing/2014/main" id="{6BC2A990-2B98-692A-1CD1-015C8102C466}"/>
              </a:ext>
            </a:extLst>
          </p:cNvPr>
          <p:cNvSpPr/>
          <p:nvPr/>
        </p:nvSpPr>
        <p:spPr>
          <a:xfrm>
            <a:off x="439886" y="4105611"/>
            <a:ext cx="1997718" cy="23115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latin typeface="微软雅黑" panose="020B0503020204020204" charset="-122"/>
                <a:ea typeface="微软雅黑" panose="020B0503020204020204" charset="-122"/>
              </a:rPr>
              <a:t>软件平台</a:t>
            </a:r>
            <a:endParaRPr lang="en-US" altLang="zh-CN"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rPr>
              <a:t>数据质量概览</a:t>
            </a:r>
            <a:endParaRPr lang="en-US" altLang="zh-CN"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rPr>
              <a:t>异常数据溯源</a:t>
            </a:r>
            <a:endParaRPr lang="en-US" altLang="zh-CN"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rPr>
              <a:t>异常原因分析</a:t>
            </a:r>
            <a:endParaRPr lang="en-US" altLang="zh-CN"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rPr>
              <a:t>辅助处置决策</a:t>
            </a:r>
            <a:endParaRPr lang="en-US" altLang="zh-CN" dirty="0">
              <a:latin typeface="微软雅黑" panose="020B0503020204020204" charset="-122"/>
              <a:ea typeface="微软雅黑" panose="020B0503020204020204" charset="-122"/>
            </a:endParaRPr>
          </a:p>
        </p:txBody>
      </p:sp>
      <p:sp>
        <p:nvSpPr>
          <p:cNvPr id="37" name="右箭头 21">
            <a:extLst>
              <a:ext uri="{FF2B5EF4-FFF2-40B4-BE49-F238E27FC236}">
                <a16:creationId xmlns:a16="http://schemas.microsoft.com/office/drawing/2014/main" id="{05CC20FB-15BE-E344-E57B-59461C855841}"/>
              </a:ext>
            </a:extLst>
          </p:cNvPr>
          <p:cNvSpPr/>
          <p:nvPr/>
        </p:nvSpPr>
        <p:spPr>
          <a:xfrm rot="10800000">
            <a:off x="2790803" y="5448121"/>
            <a:ext cx="340995" cy="216000"/>
          </a:xfrm>
          <a:prstGeom prst="rightArrow">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F41049CD-351F-562D-ACCB-9046EF70F04E}"/>
              </a:ext>
            </a:extLst>
          </p:cNvPr>
          <p:cNvSpPr/>
          <p:nvPr/>
        </p:nvSpPr>
        <p:spPr>
          <a:xfrm>
            <a:off x="7934602" y="3313288"/>
            <a:ext cx="3817514" cy="5758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机组层级分类和数据质量指标</a:t>
            </a:r>
            <a:endParaRPr lang="en-US" altLang="zh-CN">
              <a:latin typeface="微软雅黑" panose="020B0503020204020204" charset="-122"/>
              <a:ea typeface="微软雅黑" panose="020B0503020204020204" charset="-122"/>
            </a:endParaRPr>
          </a:p>
        </p:txBody>
      </p:sp>
      <p:sp>
        <p:nvSpPr>
          <p:cNvPr id="42" name="文本框 41">
            <a:extLst>
              <a:ext uri="{FF2B5EF4-FFF2-40B4-BE49-F238E27FC236}">
                <a16:creationId xmlns:a16="http://schemas.microsoft.com/office/drawing/2014/main" id="{AD8DE20C-ED44-8727-F038-94EB6018FB1B}"/>
              </a:ext>
            </a:extLst>
          </p:cNvPr>
          <p:cNvSpPr txBox="1"/>
          <p:nvPr/>
        </p:nvSpPr>
        <p:spPr>
          <a:xfrm>
            <a:off x="10143950" y="3993891"/>
            <a:ext cx="1238426" cy="584775"/>
          </a:xfrm>
          <a:prstGeom prst="rect">
            <a:avLst/>
          </a:prstGeom>
          <a:noFill/>
        </p:spPr>
        <p:txBody>
          <a:bodyPr wrap="square">
            <a:spAutoFit/>
          </a:bodyPr>
          <a:lstStyle/>
          <a:p>
            <a:r>
              <a:rPr lang="zh-CN" altLang="en-US" sz="1600">
                <a:solidFill>
                  <a:schemeClr val="tx1"/>
                </a:solidFill>
                <a:latin typeface="楷体" panose="02010609060101010101" pitchFamily="49" charset="-122"/>
                <a:ea typeface="楷体" panose="02010609060101010101" pitchFamily="49" charset="-122"/>
              </a:rPr>
              <a:t>模型选择、设定参数等</a:t>
            </a:r>
            <a:endParaRPr lang="zh-CN" altLang="en-US" sz="1600">
              <a:latin typeface="楷体" panose="02010609060101010101" pitchFamily="49" charset="-122"/>
              <a:ea typeface="楷体" panose="02010609060101010101" pitchFamily="49" charset="-122"/>
            </a:endParaRPr>
          </a:p>
        </p:txBody>
      </p:sp>
      <p:sp>
        <p:nvSpPr>
          <p:cNvPr id="44" name="右箭头 21">
            <a:extLst>
              <a:ext uri="{FF2B5EF4-FFF2-40B4-BE49-F238E27FC236}">
                <a16:creationId xmlns:a16="http://schemas.microsoft.com/office/drawing/2014/main" id="{C397E239-220C-EFF0-70B3-F2D3A542025F}"/>
              </a:ext>
            </a:extLst>
          </p:cNvPr>
          <p:cNvSpPr/>
          <p:nvPr/>
        </p:nvSpPr>
        <p:spPr>
          <a:xfrm rot="5400000">
            <a:off x="9722576" y="4183790"/>
            <a:ext cx="340995" cy="216000"/>
          </a:xfrm>
          <a:prstGeom prst="rightArrow">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4646C343-A126-57E9-5FD9-D635AE644467}"/>
              </a:ext>
            </a:extLst>
          </p:cNvPr>
          <p:cNvGrpSpPr/>
          <p:nvPr/>
        </p:nvGrpSpPr>
        <p:grpSpPr>
          <a:xfrm>
            <a:off x="3714703" y="2338048"/>
            <a:ext cx="3187861" cy="1783244"/>
            <a:chOff x="3714703" y="2338048"/>
            <a:chExt cx="3187861" cy="1783244"/>
          </a:xfrm>
        </p:grpSpPr>
        <p:sp>
          <p:nvSpPr>
            <p:cNvPr id="47" name="矩形: 圆角 46">
              <a:extLst>
                <a:ext uri="{FF2B5EF4-FFF2-40B4-BE49-F238E27FC236}">
                  <a16:creationId xmlns:a16="http://schemas.microsoft.com/office/drawing/2014/main" id="{C3C77268-10F1-41AA-6AA9-60919523784B}"/>
                </a:ext>
              </a:extLst>
            </p:cNvPr>
            <p:cNvSpPr/>
            <p:nvPr/>
          </p:nvSpPr>
          <p:spPr>
            <a:xfrm>
              <a:off x="3714703" y="3006292"/>
              <a:ext cx="3187861" cy="1115000"/>
            </a:xfrm>
            <a:prstGeom prst="roundRect">
              <a:avLst>
                <a:gd name="adj" fmla="val 781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楷体" panose="02010609060101010101" pitchFamily="49" charset="-122"/>
                  <a:ea typeface="楷体" panose="02010609060101010101" pitchFamily="49" charset="-122"/>
                </a:rPr>
                <a:t>换算不同时间分辨率的数据（例如：日报数据根据耗煤量加权平均为月度数据，进而与元素分析、生产数据合并构成月度数据集）</a:t>
              </a:r>
            </a:p>
          </p:txBody>
        </p:sp>
        <p:sp>
          <p:nvSpPr>
            <p:cNvPr id="48" name="等腰三角形 47">
              <a:extLst>
                <a:ext uri="{FF2B5EF4-FFF2-40B4-BE49-F238E27FC236}">
                  <a16:creationId xmlns:a16="http://schemas.microsoft.com/office/drawing/2014/main" id="{352253A7-DDDE-408A-FB58-9A1E3EE9033B}"/>
                </a:ext>
              </a:extLst>
            </p:cNvPr>
            <p:cNvSpPr/>
            <p:nvPr/>
          </p:nvSpPr>
          <p:spPr>
            <a:xfrm rot="2554663">
              <a:off x="5477704" y="2338048"/>
              <a:ext cx="150586" cy="87633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66204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a:t>ii</a:t>
            </a:r>
            <a:r>
              <a:rPr kumimoji="1" lang="zh-CN" altLang="en-US" dirty="0"/>
              <a:t>）基于统计的异常分析</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dirty="0"/>
              <a:t>波动分析</a:t>
            </a:r>
          </a:p>
        </p:txBody>
      </p:sp>
      <p:sp>
        <p:nvSpPr>
          <p:cNvPr id="4" name="文本框 3">
            <a:extLst>
              <a:ext uri="{FF2B5EF4-FFF2-40B4-BE49-F238E27FC236}">
                <a16:creationId xmlns:a16="http://schemas.microsoft.com/office/drawing/2014/main" id="{6FB2E0D5-FEB7-4981-F7FB-8E15C95EEF5C}"/>
              </a:ext>
            </a:extLst>
          </p:cNvPr>
          <p:cNvSpPr txBox="1"/>
          <p:nvPr/>
        </p:nvSpPr>
        <p:spPr>
          <a:xfrm>
            <a:off x="544498" y="2004626"/>
            <a:ext cx="5654487" cy="4194738"/>
          </a:xfrm>
          <a:prstGeom prst="rect">
            <a:avLst/>
          </a:prstGeom>
          <a:noFill/>
        </p:spPr>
        <p:txBody>
          <a:bodyPr wrap="square">
            <a:spAutoFit/>
          </a:bodyPr>
          <a:lstStyle/>
          <a:p>
            <a:pPr>
              <a:lnSpc>
                <a:spcPct val="150000"/>
              </a:lnSpc>
            </a:pPr>
            <a:r>
              <a:rPr lang="zh-CN" altLang="en-US" sz="1800" b="1"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波动分析</a:t>
            </a: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是一种用来判断时间序列中的噪音项是否具有正或负的自相关，以及判断自相关是否为长程相关方法。波动分析的本质是通过统计和比较来表达波动背后的规律和问题。</a:t>
            </a:r>
            <a:endParaRPr lang="en-US"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endParaRPr lang="en-US" altLang="zh-CN"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本项目将入炉煤日报等具备时序性的数据输入，运用波动分析探究模型是否异常。若时间序列具有</a:t>
            </a:r>
            <a:r>
              <a:rPr lang="en-US"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self-affinity </a:t>
            </a: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的特性，即在任何尺度上对此对象进行观测，总可以表现出相同的性质，则标准差与尺度具有幂律的关系。</a:t>
            </a:r>
            <a:endParaRPr lang="en-US"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5122" name="Picture 2" descr="Time Series Analysis &amp; Climate Change | by Peter Turner | Towards Data  Science">
            <a:extLst>
              <a:ext uri="{FF2B5EF4-FFF2-40B4-BE49-F238E27FC236}">
                <a16:creationId xmlns:a16="http://schemas.microsoft.com/office/drawing/2014/main" id="{BCAF5E77-39D8-642B-3CD6-3433B7634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967" y="1883154"/>
            <a:ext cx="5488483" cy="41163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72E647A-2634-4EED-536F-1A31D5E3EB0C}"/>
              </a:ext>
            </a:extLst>
          </p:cNvPr>
          <p:cNvSpPr txBox="1"/>
          <p:nvPr/>
        </p:nvSpPr>
        <p:spPr>
          <a:xfrm>
            <a:off x="7661919" y="6227524"/>
            <a:ext cx="3700358" cy="369332"/>
          </a:xfrm>
          <a:prstGeom prst="rect">
            <a:avLst/>
          </a:prstGeom>
          <a:noFill/>
        </p:spPr>
        <p:txBody>
          <a:bodyPr wrap="square">
            <a:spAutoFit/>
          </a:bodyPr>
          <a:lstStyle/>
          <a:p>
            <a:r>
              <a:rPr lang="zh-CN" altLang="en-US" sz="1800" dirty="0">
                <a:solidFill>
                  <a:srgbClr val="000000"/>
                </a:solidFill>
                <a:effectLst/>
                <a:latin typeface="Times New Roman" panose="02020603050405020304" pitchFamily="18" charset="0"/>
                <a:ea typeface="仿宋_GB2312"/>
                <a:cs typeface="Times New Roman" panose="02020603050405020304" pitchFamily="18" charset="0"/>
              </a:rPr>
              <a:t>图 基于时间序列分析波动数据</a:t>
            </a:r>
            <a:endParaRPr lang="zh-CN" altLang="en-US" dirty="0"/>
          </a:p>
        </p:txBody>
      </p:sp>
      <p:sp>
        <p:nvSpPr>
          <p:cNvPr id="7" name="文本框 6">
            <a:extLst>
              <a:ext uri="{FF2B5EF4-FFF2-40B4-BE49-F238E27FC236}">
                <a16:creationId xmlns:a16="http://schemas.microsoft.com/office/drawing/2014/main" id="{023F56E6-60F2-3C82-975C-F4214EE3455A}"/>
              </a:ext>
            </a:extLst>
          </p:cNvPr>
          <p:cNvSpPr txBox="1"/>
          <p:nvPr/>
        </p:nvSpPr>
        <p:spPr>
          <a:xfrm>
            <a:off x="174327" y="1115195"/>
            <a:ext cx="9673563" cy="499624"/>
          </a:xfrm>
          <a:prstGeom prst="rect">
            <a:avLst/>
          </a:prstGeom>
          <a:noFill/>
        </p:spPr>
        <p:txBody>
          <a:bodyPr wrap="square">
            <a:spAutoFit/>
          </a:bodyPr>
          <a:lstStyle/>
          <a:p>
            <a:pPr lvl="1">
              <a:lnSpc>
                <a:spcPct val="150000"/>
              </a:lnSpc>
              <a:spcAft>
                <a:spcPts val="600"/>
              </a:spcAft>
            </a:pPr>
            <a:r>
              <a:rPr lang="zh-CN" altLang="en-US" sz="2000" b="1" dirty="0">
                <a:latin typeface="微软雅黑" panose="020B0503020204020204" pitchFamily="34" charset="-122"/>
                <a:ea typeface="微软雅黑" panose="020B0503020204020204" pitchFamily="34" charset="-122"/>
              </a:rPr>
              <a:t>波动分析：时间序列数据</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如入炉煤日报）→ 离散程度分析模型 → 是否异常</a:t>
            </a:r>
          </a:p>
        </p:txBody>
      </p:sp>
    </p:spTree>
    <p:extLst>
      <p:ext uri="{BB962C8B-B14F-4D97-AF65-F5344CB8AC3E}">
        <p14:creationId xmlns:p14="http://schemas.microsoft.com/office/powerpoint/2010/main" val="4264819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a:t>ii</a:t>
            </a:r>
            <a:r>
              <a:rPr kumimoji="1" lang="zh-CN" altLang="en-US" dirty="0"/>
              <a:t>）基于统计的异常分析</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dirty="0"/>
              <a:t>波动分析</a:t>
            </a:r>
          </a:p>
        </p:txBody>
      </p:sp>
      <p:sp>
        <p:nvSpPr>
          <p:cNvPr id="7" name="文本框 6">
            <a:extLst>
              <a:ext uri="{FF2B5EF4-FFF2-40B4-BE49-F238E27FC236}">
                <a16:creationId xmlns:a16="http://schemas.microsoft.com/office/drawing/2014/main" id="{023F56E6-60F2-3C82-975C-F4214EE3455A}"/>
              </a:ext>
            </a:extLst>
          </p:cNvPr>
          <p:cNvSpPr txBox="1"/>
          <p:nvPr/>
        </p:nvSpPr>
        <p:spPr>
          <a:xfrm>
            <a:off x="174327" y="1115195"/>
            <a:ext cx="11184367" cy="5116272"/>
          </a:xfrm>
          <a:prstGeom prst="rect">
            <a:avLst/>
          </a:prstGeom>
          <a:noFill/>
        </p:spPr>
        <p:txBody>
          <a:bodyPr wrap="square">
            <a:spAutoFit/>
          </a:bodyPr>
          <a:lstStyle/>
          <a:p>
            <a:pPr lvl="1">
              <a:lnSpc>
                <a:spcPct val="150000"/>
              </a:lnSpc>
              <a:spcAft>
                <a:spcPts val="600"/>
              </a:spcAft>
            </a:pPr>
            <a:r>
              <a:rPr lang="zh-CN" altLang="en-US" sz="2000" b="1" dirty="0">
                <a:latin typeface="微软雅黑" panose="020B0503020204020204" pitchFamily="34" charset="-122"/>
                <a:ea typeface="微软雅黑" panose="020B0503020204020204" pitchFamily="34" charset="-122"/>
              </a:rPr>
              <a:t>波动异常识别</a:t>
            </a:r>
            <a:endParaRPr lang="en-US" altLang="zh-CN" sz="2000" b="1" dirty="0">
              <a:latin typeface="微软雅黑" panose="020B0503020204020204" pitchFamily="34" charset="-122"/>
              <a:ea typeface="微软雅黑" panose="020B0503020204020204" pitchFamily="34" charset="-122"/>
            </a:endParaRPr>
          </a:p>
          <a:p>
            <a:pPr lvl="1">
              <a:lnSpc>
                <a:spcPct val="150000"/>
              </a:lnSpc>
              <a:spcAft>
                <a:spcPts val="600"/>
              </a:spcAft>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绝对值预警</a:t>
            </a:r>
            <a:endParaRPr lang="en-US" altLang="zh-CN" sz="2000" b="1" dirty="0">
              <a:latin typeface="微软雅黑" panose="020B0503020204020204" pitchFamily="34" charset="-122"/>
              <a:ea typeface="微软雅黑" panose="020B0503020204020204" pitchFamily="34" charset="-122"/>
            </a:endParaRPr>
          </a:p>
          <a:p>
            <a:pPr lvl="1">
              <a:lnSpc>
                <a:spcPct val="150000"/>
              </a:lnSpc>
              <a:spcAft>
                <a:spcPts val="600"/>
              </a:spcAft>
            </a:pPr>
            <a:r>
              <a:rPr lang="zh-CN" altLang="en-US" sz="2000" dirty="0">
                <a:latin typeface="微软雅黑" panose="020B0503020204020204" pitchFamily="34" charset="-122"/>
                <a:ea typeface="微软雅黑" panose="020B0503020204020204" pitchFamily="34" charset="-122"/>
              </a:rPr>
              <a:t>绝对值预警，即是通过设定一定的阈值，当指标低于</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高于阈值的时候，就认为此时指标波动为异常，并进行预警</a:t>
            </a:r>
            <a:endParaRPr lang="en-US" altLang="zh-CN" sz="2000" dirty="0">
              <a:latin typeface="微软雅黑" panose="020B0503020204020204" pitchFamily="34" charset="-122"/>
              <a:ea typeface="微软雅黑" panose="020B0503020204020204" pitchFamily="34" charset="-122"/>
            </a:endParaRPr>
          </a:p>
          <a:p>
            <a:pPr lvl="1">
              <a:lnSpc>
                <a:spcPct val="150000"/>
              </a:lnSpc>
              <a:spcAft>
                <a:spcPts val="600"/>
              </a:spcAft>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相对值预警</a:t>
            </a:r>
            <a:endParaRPr lang="en-US" altLang="zh-CN" sz="2000" b="1" dirty="0">
              <a:latin typeface="微软雅黑" panose="020B0503020204020204" pitchFamily="34" charset="-122"/>
              <a:ea typeface="微软雅黑" panose="020B0503020204020204" pitchFamily="34" charset="-122"/>
            </a:endParaRPr>
          </a:p>
          <a:p>
            <a:pPr lvl="1">
              <a:lnSpc>
                <a:spcPct val="150000"/>
              </a:lnSpc>
              <a:spcAft>
                <a:spcPts val="600"/>
              </a:spcAft>
            </a:pPr>
            <a:r>
              <a:rPr lang="zh-CN" altLang="en-US" sz="2000" dirty="0">
                <a:latin typeface="微软雅黑" panose="020B0503020204020204" pitchFamily="34" charset="-122"/>
                <a:ea typeface="微软雅黑" panose="020B0503020204020204" pitchFamily="34" charset="-122"/>
              </a:rPr>
              <a:t>同比环比</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利用当前时间周期与前一个时间周期（同比）和过去的同一个时间周期（同比）比较，超过一定的阈值即认为该点是异常的</a:t>
            </a:r>
            <a:endParaRPr lang="en-US" altLang="zh-CN" sz="2000" dirty="0">
              <a:latin typeface="微软雅黑" panose="020B0503020204020204" pitchFamily="34" charset="-122"/>
              <a:ea typeface="微软雅黑" panose="020B0503020204020204" pitchFamily="34" charset="-122"/>
            </a:endParaRPr>
          </a:p>
          <a:p>
            <a:pPr lvl="1">
              <a:lnSpc>
                <a:spcPct val="150000"/>
              </a:lnSpc>
              <a:spcAft>
                <a:spcPts val="600"/>
              </a:spcAft>
            </a:pPr>
            <a:r>
              <a:rPr lang="zh-CN" altLang="en-US" sz="2000" dirty="0">
                <a:latin typeface="微软雅黑" panose="020B0503020204020204" pitchFamily="34" charset="-122"/>
                <a:ea typeface="微软雅黑" panose="020B0503020204020204" pitchFamily="34" charset="-122"/>
              </a:rPr>
              <a:t>周期平滑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将所参考的时间点拓展，利用多个时间点的周期数据进行平滑，得到当前时刻指标的对比值</a:t>
            </a:r>
            <a:endParaRPr lang="en-US" altLang="zh-CN" sz="2000" dirty="0">
              <a:latin typeface="微软雅黑" panose="020B0503020204020204" pitchFamily="34" charset="-122"/>
              <a:ea typeface="微软雅黑" panose="020B0503020204020204" pitchFamily="34" charset="-122"/>
            </a:endParaRPr>
          </a:p>
          <a:p>
            <a:pPr lvl="1">
              <a:lnSpc>
                <a:spcPct val="150000"/>
              </a:lnSpc>
              <a:spcAft>
                <a:spcPts val="600"/>
              </a:spcAft>
            </a:pPr>
            <a:r>
              <a:rPr lang="zh-CN" altLang="en-US" sz="2000" dirty="0">
                <a:latin typeface="微软雅黑" panose="020B0503020204020204" pitchFamily="34" charset="-122"/>
                <a:ea typeface="微软雅黑" panose="020B0503020204020204" pitchFamily="34" charset="-122"/>
              </a:rPr>
              <a:t>假设检验（</a:t>
            </a:r>
            <a:r>
              <a:rPr lang="en-US" altLang="zh-CN" sz="2000" dirty="0">
                <a:latin typeface="微软雅黑" panose="020B0503020204020204" pitchFamily="34" charset="-122"/>
                <a:ea typeface="微软雅黑" panose="020B0503020204020204" pitchFamily="34" charset="-122"/>
              </a:rPr>
              <a:t>3σ</a:t>
            </a:r>
            <a:r>
              <a:rPr lang="zh-CN" altLang="en-US" sz="2000" dirty="0">
                <a:latin typeface="微软雅黑" panose="020B0503020204020204" pitchFamily="34" charset="-122"/>
                <a:ea typeface="微软雅黑" panose="020B0503020204020204" pitchFamily="34" charset="-122"/>
              </a:rPr>
              <a:t>原则）</a:t>
            </a:r>
          </a:p>
        </p:txBody>
      </p:sp>
    </p:spTree>
    <p:extLst>
      <p:ext uri="{BB962C8B-B14F-4D97-AF65-F5344CB8AC3E}">
        <p14:creationId xmlns:p14="http://schemas.microsoft.com/office/powerpoint/2010/main" val="350068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a:t>ii</a:t>
            </a:r>
            <a:r>
              <a:rPr kumimoji="1" lang="zh-CN" altLang="en-US" dirty="0"/>
              <a:t>）基于统计的异常分析</a:t>
            </a:r>
            <a:r>
              <a:rPr kumimoji="1" lang="en-US" altLang="zh-CN" dirty="0"/>
              <a:t>——</a:t>
            </a:r>
            <a:r>
              <a:rPr kumimoji="1" lang="zh-CN" altLang="en-US" dirty="0"/>
              <a:t>波动分析</a:t>
            </a:r>
          </a:p>
        </p:txBody>
      </p:sp>
      <p:sp>
        <p:nvSpPr>
          <p:cNvPr id="7" name="文本框 6">
            <a:extLst>
              <a:ext uri="{FF2B5EF4-FFF2-40B4-BE49-F238E27FC236}">
                <a16:creationId xmlns:a16="http://schemas.microsoft.com/office/drawing/2014/main" id="{023F56E6-60F2-3C82-975C-F4214EE3455A}"/>
              </a:ext>
            </a:extLst>
          </p:cNvPr>
          <p:cNvSpPr txBox="1"/>
          <p:nvPr/>
        </p:nvSpPr>
        <p:spPr>
          <a:xfrm>
            <a:off x="174327" y="1115195"/>
            <a:ext cx="11184367" cy="1038233"/>
          </a:xfrm>
          <a:prstGeom prst="rect">
            <a:avLst/>
          </a:prstGeom>
          <a:noFill/>
        </p:spPr>
        <p:txBody>
          <a:bodyPr wrap="square">
            <a:spAutoFit/>
          </a:bodyPr>
          <a:lstStyle/>
          <a:p>
            <a:pPr lvl="1">
              <a:lnSpc>
                <a:spcPct val="150000"/>
              </a:lnSpc>
              <a:spcAft>
                <a:spcPts val="600"/>
              </a:spcAft>
            </a:pPr>
            <a:r>
              <a:rPr lang="zh-CN" altLang="en-US" sz="2000" b="1" dirty="0">
                <a:latin typeface="微软雅黑" panose="020B0503020204020204" pitchFamily="34" charset="-122"/>
                <a:ea typeface="微软雅黑" panose="020B0503020204020204" pitchFamily="34" charset="-122"/>
              </a:rPr>
              <a:t>时间序列：革新性异常 </a:t>
            </a:r>
            <a:r>
              <a:rPr lang="en-US" altLang="zh-CN" sz="2000" b="1" dirty="0">
                <a:latin typeface="微软雅黑" panose="020B0503020204020204" pitchFamily="34" charset="-122"/>
                <a:ea typeface="微软雅黑" panose="020B0503020204020204" pitchFamily="34" charset="-122"/>
              </a:rPr>
              <a:t>(IO)</a:t>
            </a:r>
            <a:r>
              <a:rPr lang="zh-CN" altLang="en-US" sz="2000" b="1" dirty="0">
                <a:latin typeface="微软雅黑" panose="020B0503020204020204" pitchFamily="34" charset="-122"/>
                <a:ea typeface="微软雅黑" panose="020B0503020204020204" pitchFamily="34" charset="-122"/>
              </a:rPr>
              <a:t>；附加性异常</a:t>
            </a:r>
            <a:r>
              <a:rPr lang="en-US" altLang="zh-CN" sz="2000" b="1" dirty="0">
                <a:latin typeface="微软雅黑" panose="020B0503020204020204" pitchFamily="34" charset="-122"/>
                <a:ea typeface="微软雅黑" panose="020B0503020204020204" pitchFamily="34" charset="-122"/>
              </a:rPr>
              <a:t> (AO)</a:t>
            </a:r>
            <a:r>
              <a:rPr lang="zh-CN" altLang="en-US" sz="2000" b="1" dirty="0">
                <a:latin typeface="微软雅黑" panose="020B0503020204020204" pitchFamily="34" charset="-122"/>
                <a:ea typeface="微软雅黑" panose="020B0503020204020204" pitchFamily="34" charset="-122"/>
              </a:rPr>
              <a:t> ；水平移位异常 </a:t>
            </a:r>
            <a:r>
              <a:rPr lang="en-US" altLang="zh-CN" sz="2000" b="1" dirty="0">
                <a:latin typeface="微软雅黑" panose="020B0503020204020204" pitchFamily="34" charset="-122"/>
                <a:ea typeface="微软雅黑" panose="020B0503020204020204" pitchFamily="34" charset="-122"/>
              </a:rPr>
              <a:t>(LS)</a:t>
            </a:r>
            <a:r>
              <a:rPr lang="zh-CN" altLang="en-US" sz="2000" b="1" dirty="0">
                <a:latin typeface="微软雅黑" panose="020B0503020204020204" pitchFamily="34" charset="-122"/>
                <a:ea typeface="微软雅黑" panose="020B0503020204020204" pitchFamily="34" charset="-122"/>
              </a:rPr>
              <a:t> ；暂时变更异常</a:t>
            </a:r>
            <a:r>
              <a:rPr lang="en-US" altLang="zh-CN" sz="2000" b="1" dirty="0">
                <a:latin typeface="微软雅黑" panose="020B0503020204020204" pitchFamily="34" charset="-122"/>
                <a:ea typeface="微软雅黑" panose="020B0503020204020204" pitchFamily="34" charset="-122"/>
              </a:rPr>
              <a:t> (TC)</a:t>
            </a:r>
          </a:p>
          <a:p>
            <a:pPr lvl="1">
              <a:lnSpc>
                <a:spcPct val="150000"/>
              </a:lnSpc>
              <a:spcAft>
                <a:spcPts val="600"/>
              </a:spcAft>
            </a:pPr>
            <a:r>
              <a:rPr lang="en-US" altLang="zh-CN" sz="2000" b="1" dirty="0">
                <a:latin typeface="微软雅黑" panose="020B0503020204020204" pitchFamily="34" charset="-122"/>
                <a:ea typeface="微软雅黑" panose="020B0503020204020204" pitchFamily="34" charset="-122"/>
              </a:rPr>
              <a:t>ARIMA</a:t>
            </a:r>
            <a:r>
              <a:rPr lang="zh-CN" altLang="en-US" sz="2000" b="1" dirty="0">
                <a:latin typeface="微软雅黑" panose="020B0503020204020204" pitchFamily="34" charset="-122"/>
                <a:ea typeface="微软雅黑" panose="020B0503020204020204" pitchFamily="34" charset="-122"/>
              </a:rPr>
              <a:t>模型                                                             </a:t>
            </a:r>
            <a:r>
              <a:rPr lang="en-US" altLang="zh-CN" sz="2000" b="1" dirty="0">
                <a:latin typeface="微软雅黑" panose="020B0503020204020204" pitchFamily="34" charset="-122"/>
                <a:ea typeface="微软雅黑" panose="020B0503020204020204" pitchFamily="34" charset="-122"/>
              </a:rPr>
              <a:t>STL</a:t>
            </a:r>
            <a:r>
              <a:rPr lang="zh-CN" altLang="en-US" sz="2000" b="1" dirty="0">
                <a:latin typeface="微软雅黑" panose="020B0503020204020204" pitchFamily="34" charset="-122"/>
                <a:ea typeface="微软雅黑" panose="020B0503020204020204" pitchFamily="34" charset="-122"/>
              </a:rPr>
              <a:t>分解模型</a:t>
            </a:r>
            <a:endParaRPr lang="en-US" altLang="zh-CN" sz="20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179F88A-23D3-D44D-C160-5790249F5BE8}"/>
              </a:ext>
            </a:extLst>
          </p:cNvPr>
          <p:cNvPicPr>
            <a:picLocks noChangeAspect="1"/>
          </p:cNvPicPr>
          <p:nvPr/>
        </p:nvPicPr>
        <p:blipFill>
          <a:blip r:embed="rId2"/>
          <a:stretch>
            <a:fillRect/>
          </a:stretch>
        </p:blipFill>
        <p:spPr>
          <a:xfrm>
            <a:off x="571239" y="2488988"/>
            <a:ext cx="4256620" cy="2793840"/>
          </a:xfrm>
          <a:prstGeom prst="rect">
            <a:avLst/>
          </a:prstGeom>
        </p:spPr>
      </p:pic>
      <p:pic>
        <p:nvPicPr>
          <p:cNvPr id="6" name="图片 5">
            <a:extLst>
              <a:ext uri="{FF2B5EF4-FFF2-40B4-BE49-F238E27FC236}">
                <a16:creationId xmlns:a16="http://schemas.microsoft.com/office/drawing/2014/main" id="{085FEBDF-A995-D356-B263-6718BD09E9CF}"/>
              </a:ext>
            </a:extLst>
          </p:cNvPr>
          <p:cNvPicPr>
            <a:picLocks noChangeAspect="1"/>
          </p:cNvPicPr>
          <p:nvPr/>
        </p:nvPicPr>
        <p:blipFill>
          <a:blip r:embed="rId3"/>
          <a:stretch>
            <a:fillRect/>
          </a:stretch>
        </p:blipFill>
        <p:spPr>
          <a:xfrm>
            <a:off x="5347718" y="2341047"/>
            <a:ext cx="4344117" cy="3089721"/>
          </a:xfrm>
          <a:prstGeom prst="rect">
            <a:avLst/>
          </a:prstGeom>
        </p:spPr>
      </p:pic>
      <p:sp>
        <p:nvSpPr>
          <p:cNvPr id="9" name="文本框 8">
            <a:extLst>
              <a:ext uri="{FF2B5EF4-FFF2-40B4-BE49-F238E27FC236}">
                <a16:creationId xmlns:a16="http://schemas.microsoft.com/office/drawing/2014/main" id="{C3BEA83A-4B07-B750-4351-EBA692CB88EB}"/>
              </a:ext>
            </a:extLst>
          </p:cNvPr>
          <p:cNvSpPr txBox="1"/>
          <p:nvPr/>
        </p:nvSpPr>
        <p:spPr>
          <a:xfrm>
            <a:off x="571238" y="6359081"/>
            <a:ext cx="10787455"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算法模型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基于分类方法</a:t>
            </a:r>
            <a:r>
              <a:rPr lang="en-US" altLang="zh-CN" sz="2000" b="1" dirty="0">
                <a:latin typeface="微软雅黑" panose="020B0503020204020204" pitchFamily="34" charset="-122"/>
                <a:ea typeface="微软雅黑" panose="020B0503020204020204" pitchFamily="34" charset="-122"/>
              </a:rPr>
              <a:t>(K-</a:t>
            </a:r>
            <a:r>
              <a:rPr lang="en-US" altLang="zh-CN" sz="2000" b="1" dirty="0" err="1">
                <a:latin typeface="微软雅黑" panose="020B0503020204020204" pitchFamily="34" charset="-122"/>
                <a:ea typeface="微软雅黑" panose="020B0503020204020204" pitchFamily="34" charset="-122"/>
              </a:rPr>
              <a:t>Means,SVM</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、神经网络方法</a:t>
            </a:r>
            <a:r>
              <a:rPr lang="en-US" altLang="zh-CN" sz="2000" b="1" dirty="0">
                <a:latin typeface="微软雅黑" panose="020B0503020204020204" pitchFamily="34" charset="-122"/>
                <a:ea typeface="微软雅黑" panose="020B0503020204020204" pitchFamily="34" charset="-122"/>
              </a:rPr>
              <a:t>(LSTM, Time  Le-Net)</a:t>
            </a:r>
            <a:endParaRPr lang="zh-CN" altLang="en-US" sz="20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372592E-8A9E-50B0-6B54-8A49DCADF099}"/>
              </a:ext>
            </a:extLst>
          </p:cNvPr>
          <p:cNvPicPr>
            <a:picLocks noChangeAspect="1"/>
          </p:cNvPicPr>
          <p:nvPr/>
        </p:nvPicPr>
        <p:blipFill>
          <a:blip r:embed="rId4"/>
          <a:stretch>
            <a:fillRect/>
          </a:stretch>
        </p:blipFill>
        <p:spPr>
          <a:xfrm>
            <a:off x="9886450" y="2169675"/>
            <a:ext cx="2131223" cy="3432464"/>
          </a:xfrm>
          <a:prstGeom prst="rect">
            <a:avLst/>
          </a:prstGeom>
        </p:spPr>
      </p:pic>
    </p:spTree>
    <p:extLst>
      <p:ext uri="{BB962C8B-B14F-4D97-AF65-F5344CB8AC3E}">
        <p14:creationId xmlns:p14="http://schemas.microsoft.com/office/powerpoint/2010/main" val="3525455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lang="en-US" altLang="zh-CN" sz="2800" b="1" kern="0" dirty="0">
                <a:latin typeface="微软雅黑" panose="020B0503020204020204" pitchFamily="34" charset="-122"/>
                <a:ea typeface="微软雅黑" panose="020B0503020204020204" pitchFamily="34" charset="-122"/>
                <a:cs typeface="Times New Roman" panose="02020603050405020304" pitchFamily="18" charset="0"/>
              </a:rPr>
              <a:t>iii</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）基于模型的规律分析</a:t>
            </a:r>
            <a:endParaRPr kumimoji="1" lang="zh-CN" altLang="en-US" dirty="0"/>
          </a:p>
        </p:txBody>
      </p:sp>
      <p:sp>
        <p:nvSpPr>
          <p:cNvPr id="3" name="文本框 2">
            <a:extLst>
              <a:ext uri="{FF2B5EF4-FFF2-40B4-BE49-F238E27FC236}">
                <a16:creationId xmlns:a16="http://schemas.microsoft.com/office/drawing/2014/main" id="{E80BB76C-C2A2-837D-A7AF-EDA94355EAFE}"/>
              </a:ext>
            </a:extLst>
          </p:cNvPr>
          <p:cNvSpPr txBox="1"/>
          <p:nvPr/>
        </p:nvSpPr>
        <p:spPr>
          <a:xfrm>
            <a:off x="443941" y="1045553"/>
            <a:ext cx="11304117" cy="499624"/>
          </a:xfrm>
          <a:prstGeom prst="rect">
            <a:avLst/>
          </a:prstGeom>
          <a:noFill/>
        </p:spPr>
        <p:txBody>
          <a:bodyPr wrap="square">
            <a:spAutoFit/>
          </a:bodyPr>
          <a:lstStyle/>
          <a:p>
            <a:pPr>
              <a:lnSpc>
                <a:spcPct val="150000"/>
              </a:lnSpc>
              <a:spcAft>
                <a:spcPts val="600"/>
              </a:spcAft>
            </a:pPr>
            <a:r>
              <a:rPr lang="zh-CN" altLang="en-US" sz="2000" b="1" dirty="0">
                <a:latin typeface="微软雅黑" panose="020B0503020204020204" pitchFamily="34" charset="-122"/>
                <a:ea typeface="微软雅黑" panose="020B0503020204020204" pitchFamily="34" charset="-122"/>
              </a:rPr>
              <a:t>规律分析：数据 → 相关性分析</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线性规律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机器学习与深度学习模型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非线性规律</a:t>
            </a:r>
            <a:r>
              <a:rPr lang="en-US" altLang="zh-CN" sz="2000" b="1" dirty="0">
                <a:latin typeface="微软雅黑" panose="020B0503020204020204" pitchFamily="34" charset="-122"/>
                <a:ea typeface="微软雅黑" panose="020B0503020204020204" pitchFamily="34" charset="-122"/>
              </a:rPr>
              <a:t>) → </a:t>
            </a:r>
            <a:r>
              <a:rPr lang="zh-CN" altLang="en-US" sz="2000" b="1" dirty="0">
                <a:latin typeface="微软雅黑" panose="020B0503020204020204" pitchFamily="34" charset="-122"/>
                <a:ea typeface="微软雅黑" panose="020B0503020204020204" pitchFamily="34" charset="-122"/>
              </a:rPr>
              <a:t>是否偏离规律</a:t>
            </a:r>
          </a:p>
        </p:txBody>
      </p:sp>
      <p:sp>
        <p:nvSpPr>
          <p:cNvPr id="6" name="文本框 5">
            <a:extLst>
              <a:ext uri="{FF2B5EF4-FFF2-40B4-BE49-F238E27FC236}">
                <a16:creationId xmlns:a16="http://schemas.microsoft.com/office/drawing/2014/main" id="{A9F46E61-98EE-0EDD-A99E-A2C111CF2D18}"/>
              </a:ext>
            </a:extLst>
          </p:cNvPr>
          <p:cNvSpPr txBox="1"/>
          <p:nvPr/>
        </p:nvSpPr>
        <p:spPr>
          <a:xfrm>
            <a:off x="360594" y="2032738"/>
            <a:ext cx="10914813" cy="1286891"/>
          </a:xfrm>
          <a:prstGeom prst="rect">
            <a:avLst/>
          </a:prstGeom>
          <a:noFill/>
        </p:spPr>
        <p:txBody>
          <a:bodyPr wrap="square">
            <a:spAutoFit/>
          </a:bodyPr>
          <a:lstStyle/>
          <a:p>
            <a:pPr>
              <a:lnSpc>
                <a:spcPct val="150000"/>
              </a:lnSpc>
            </a:pPr>
            <a:r>
              <a:rPr lang="zh-CN"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目的是根据煤质参数间的规律辨识异常数据点，该法以数据间的相关性或相似性作为校验标准；其中，相关性分析方法包括：线性相关性分析、主成分分析、因子分析等；相似性分析方法包括：密度聚类、</a:t>
            </a:r>
            <a:r>
              <a:rPr lang="en-US" altLang="zh-CN" sz="1800" dirty="0">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K</a:t>
            </a:r>
            <a:r>
              <a:rPr lang="zh-CN" altLang="zh-CN"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均值聚类、混合高斯聚类、层次聚类等。</a:t>
            </a:r>
            <a:endParaRPr lang="zh-CN" alt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0" name="文本框 9">
            <a:extLst>
              <a:ext uri="{FF2B5EF4-FFF2-40B4-BE49-F238E27FC236}">
                <a16:creationId xmlns:a16="http://schemas.microsoft.com/office/drawing/2014/main" id="{D2FCA9B2-C177-9DFC-FB46-CE877D92AB67}"/>
              </a:ext>
            </a:extLst>
          </p:cNvPr>
          <p:cNvSpPr txBox="1"/>
          <p:nvPr/>
        </p:nvSpPr>
        <p:spPr>
          <a:xfrm>
            <a:off x="425902" y="1707622"/>
            <a:ext cx="4769686" cy="369332"/>
          </a:xfrm>
          <a:prstGeom prst="rect">
            <a:avLst/>
          </a:prstGeom>
          <a:noFill/>
        </p:spPr>
        <p:txBody>
          <a:bodyPr wrap="square">
            <a:spAutoFit/>
          </a:bodyPr>
          <a:lstStyle/>
          <a:p>
            <a:r>
              <a:rPr lang="zh-CN" altLang="zh-CN" sz="1800" b="1" kern="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规律校验</a:t>
            </a:r>
            <a:endParaRPr lang="zh-CN" altLang="en-US"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3031F7A2-2D00-3E21-20F2-C8224415FA0E}"/>
              </a:ext>
            </a:extLst>
          </p:cNvPr>
          <p:cNvSpPr txBox="1"/>
          <p:nvPr/>
        </p:nvSpPr>
        <p:spPr>
          <a:xfrm>
            <a:off x="360594" y="3909116"/>
            <a:ext cx="5804475" cy="2533386"/>
          </a:xfrm>
          <a:prstGeom prst="rect">
            <a:avLst/>
          </a:prstGeom>
          <a:noFill/>
        </p:spPr>
        <p:txBody>
          <a:bodyPr wrap="square">
            <a:spAutoFit/>
          </a:bodyPr>
          <a:lstStyle/>
          <a:p>
            <a:pPr>
              <a:lnSpc>
                <a:spcPct val="150000"/>
              </a:lnSpc>
            </a:pPr>
            <a:r>
              <a:rPr lang="zh-CN" altLang="en-US" sz="18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采用以机器学习为主的模型高精度量化数据间的多变量、非线性关系，以“数据是否偏离预测结果”（等价于“数据是否符合非线性关系”）作为校验标准，不仅能丰富数据校验的技术手段，还能合理管理分析化验误差，常见方法包括：多元线性回归、随机森林回归、极端随机数回归、梯度提升决策树、多层感知机等。</a:t>
            </a:r>
            <a:endParaRPr lang="zh-CN" altLang="zh-CN" sz="160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2" name="文本框 11">
            <a:extLst>
              <a:ext uri="{FF2B5EF4-FFF2-40B4-BE49-F238E27FC236}">
                <a16:creationId xmlns:a16="http://schemas.microsoft.com/office/drawing/2014/main" id="{2B17A1A6-ABA9-CEBB-4E65-569C83CB8381}"/>
              </a:ext>
            </a:extLst>
          </p:cNvPr>
          <p:cNvSpPr txBox="1"/>
          <p:nvPr/>
        </p:nvSpPr>
        <p:spPr>
          <a:xfrm>
            <a:off x="425902" y="3473370"/>
            <a:ext cx="6123214" cy="369332"/>
          </a:xfrm>
          <a:prstGeom prst="rect">
            <a:avLst/>
          </a:prstGeom>
          <a:noFill/>
        </p:spPr>
        <p:txBody>
          <a:bodyPr wrap="square">
            <a:spAutoFit/>
          </a:bodyPr>
          <a:lstStyle/>
          <a:p>
            <a:r>
              <a:rPr lang="zh-CN" altLang="en-US" sz="1800" b="1" kern="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模型校验</a:t>
            </a:r>
            <a:endParaRPr lang="zh-CN" altLang="en-US"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5AE108F1-4909-0F6F-70F1-EA89DA9E88F0}"/>
              </a:ext>
            </a:extLst>
          </p:cNvPr>
          <p:cNvPicPr>
            <a:picLocks noChangeAspect="1"/>
          </p:cNvPicPr>
          <p:nvPr/>
        </p:nvPicPr>
        <p:blipFill>
          <a:blip r:embed="rId2"/>
          <a:stretch>
            <a:fillRect/>
          </a:stretch>
        </p:blipFill>
        <p:spPr>
          <a:xfrm>
            <a:off x="6341118" y="3048468"/>
            <a:ext cx="5490288" cy="2974790"/>
          </a:xfrm>
          <a:prstGeom prst="rect">
            <a:avLst/>
          </a:prstGeom>
        </p:spPr>
      </p:pic>
      <p:sp>
        <p:nvSpPr>
          <p:cNvPr id="14" name="文本框 13">
            <a:extLst>
              <a:ext uri="{FF2B5EF4-FFF2-40B4-BE49-F238E27FC236}">
                <a16:creationId xmlns:a16="http://schemas.microsoft.com/office/drawing/2014/main" id="{E2968FA4-6B7D-9AB6-0794-27EBBCC593CE}"/>
              </a:ext>
            </a:extLst>
          </p:cNvPr>
          <p:cNvSpPr txBox="1"/>
          <p:nvPr/>
        </p:nvSpPr>
        <p:spPr>
          <a:xfrm>
            <a:off x="6165069" y="6083775"/>
            <a:ext cx="6123214" cy="455894"/>
          </a:xfrm>
          <a:prstGeom prst="rect">
            <a:avLst/>
          </a:prstGeom>
          <a:noFill/>
        </p:spPr>
        <p:txBody>
          <a:bodyPr wrap="square">
            <a:spAutoFit/>
          </a:bodyPr>
          <a:lstStyle/>
          <a:p>
            <a:pPr algn="ctr">
              <a:lnSpc>
                <a:spcPct val="150000"/>
              </a:lnSpc>
            </a:pPr>
            <a:r>
              <a:rPr lang="zh-CN" altLang="zh-CN" sz="1800" dirty="0">
                <a:solidFill>
                  <a:srgbClr val="000000"/>
                </a:solidFill>
                <a:effectLst/>
                <a:latin typeface="Times New Roman" panose="02020603050405020304" pitchFamily="18" charset="0"/>
                <a:ea typeface="仿宋_GB2312"/>
                <a:cs typeface="Times New Roman" panose="02020603050405020304" pitchFamily="18" charset="0"/>
              </a:rPr>
              <a:t>图</a:t>
            </a:r>
            <a:r>
              <a:rPr lang="zh-CN" altLang="zh-CN" sz="18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800" dirty="0">
                <a:solidFill>
                  <a:srgbClr val="000000"/>
                </a:solidFill>
                <a:effectLst/>
                <a:latin typeface="Times New Roman" panose="02020603050405020304" pitchFamily="18" charset="0"/>
                <a:ea typeface="仿宋_GB2312"/>
                <a:cs typeface="Times New Roman" panose="02020603050405020304" pitchFamily="18" charset="0"/>
              </a:rPr>
              <a:t>常见机器学习模型及其选择依据</a:t>
            </a:r>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251855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lang="en-US" altLang="zh-CN" sz="2800" b="1" kern="0" dirty="0">
                <a:latin typeface="微软雅黑" panose="020B0503020204020204" pitchFamily="34" charset="-122"/>
                <a:ea typeface="微软雅黑" panose="020B0503020204020204" pitchFamily="34" charset="-122"/>
                <a:cs typeface="Times New Roman" panose="02020603050405020304" pitchFamily="18" charset="0"/>
              </a:rPr>
              <a:t>iii</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）基于模型的规律分析</a:t>
            </a:r>
            <a:r>
              <a:rPr lang="en-US" altLang="zh-CN" sz="2800" b="1"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机器学习方法（</a:t>
            </a:r>
            <a:r>
              <a:rPr lang="en-US" altLang="zh-CN" sz="2800" dirty="0">
                <a:effectLst/>
                <a:latin typeface="微软雅黑" panose="020B0503020204020204" pitchFamily="34" charset="-122"/>
                <a:ea typeface="微软雅黑" panose="020B0503020204020204" pitchFamily="34" charset="-122"/>
              </a:rPr>
              <a:t>LR</a:t>
            </a:r>
            <a:r>
              <a:rPr lang="zh-CN" altLang="zh-CN" sz="2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dirty="0"/>
          </a:p>
        </p:txBody>
      </p:sp>
      <p:sp>
        <p:nvSpPr>
          <p:cNvPr id="4" name="文本框 3">
            <a:extLst>
              <a:ext uri="{FF2B5EF4-FFF2-40B4-BE49-F238E27FC236}">
                <a16:creationId xmlns:a16="http://schemas.microsoft.com/office/drawing/2014/main" id="{38938058-A23B-411C-939E-70BC70053B2D}"/>
              </a:ext>
            </a:extLst>
          </p:cNvPr>
          <p:cNvSpPr txBox="1"/>
          <p:nvPr/>
        </p:nvSpPr>
        <p:spPr>
          <a:xfrm>
            <a:off x="459462" y="1284575"/>
            <a:ext cx="5534808" cy="1115947"/>
          </a:xfrm>
          <a:prstGeom prst="rect">
            <a:avLst/>
          </a:prstGeom>
          <a:noFill/>
        </p:spPr>
        <p:txBody>
          <a:bodyPr wrap="square">
            <a:spAutoFit/>
          </a:bodyPr>
          <a:lstStyle/>
          <a:p>
            <a:pPr>
              <a:lnSpc>
                <a:spcPct val="20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）逻辑回归（</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LR</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Wingdings" panose="05000000000000000000" pitchFamily="2" charset="2"/>
              <a:buChar char="p"/>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5" name="文本框 4">
            <a:extLst>
              <a:ext uri="{FF2B5EF4-FFF2-40B4-BE49-F238E27FC236}">
                <a16:creationId xmlns:a16="http://schemas.microsoft.com/office/drawing/2014/main" id="{9B4FABB9-5975-E83D-6EEF-E36A446C94B5}"/>
              </a:ext>
            </a:extLst>
          </p:cNvPr>
          <p:cNvSpPr txBox="1"/>
          <p:nvPr/>
        </p:nvSpPr>
        <p:spPr>
          <a:xfrm>
            <a:off x="593340" y="1820718"/>
            <a:ext cx="5534808" cy="1705403"/>
          </a:xfrm>
          <a:prstGeom prst="rect">
            <a:avLst/>
          </a:prstGeom>
          <a:noFill/>
        </p:spPr>
        <p:txBody>
          <a:bodyPr wrap="square">
            <a:spAutoFit/>
          </a:bodyPr>
          <a:lstStyle/>
          <a:p>
            <a:pPr>
              <a:lnSpc>
                <a:spcPct val="150000"/>
              </a:lnSpc>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逻辑回归（</a:t>
            </a:r>
            <a:r>
              <a:rPr lang="en-US" altLang="zh-CN" sz="1800" dirty="0">
                <a:effectLst/>
                <a:latin typeface="微软雅黑" panose="020B0503020204020204" pitchFamily="34" charset="-122"/>
                <a:ea typeface="微软雅黑" panose="020B0503020204020204" pitchFamily="34" charset="-122"/>
              </a:rPr>
              <a:t>Logistic Regression, LR</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）能够识别</a:t>
            </a:r>
            <a:r>
              <a:rPr lang="en-US" altLang="zh-CN" sz="1800" dirty="0">
                <a:effectLst/>
                <a:latin typeface="微软雅黑" panose="020B0503020204020204" pitchFamily="34" charset="-122"/>
                <a:ea typeface="微软雅黑" panose="020B0503020204020204" pitchFamily="34" charset="-122"/>
              </a:rPr>
              <a:t>0/1</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分类问题，具有良好的解释性、易于实现性以及容易扩展性等优点</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逻辑回归结合</a:t>
            </a:r>
            <a:r>
              <a:rPr lang="en-US" altLang="zh-CN" sz="1800" dirty="0">
                <a:effectLst/>
                <a:latin typeface="微软雅黑" panose="020B0503020204020204" pitchFamily="34" charset="-122"/>
                <a:ea typeface="微软雅黑" panose="020B0503020204020204" pitchFamily="34" charset="-122"/>
              </a:rPr>
              <a:t>Sigmoid</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函数，从而能够对结果进行二分类识别。</a:t>
            </a:r>
            <a:r>
              <a:rPr lang="en-US" altLang="zh-CN" sz="1800" dirty="0">
                <a:effectLst/>
                <a:latin typeface="微软雅黑" panose="020B0503020204020204" pitchFamily="34" charset="-122"/>
                <a:ea typeface="微软雅黑" panose="020B0503020204020204" pitchFamily="34" charset="-122"/>
              </a:rPr>
              <a:t>Sigmoid</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函数的公式如下</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aphicFrame>
        <p:nvGraphicFramePr>
          <p:cNvPr id="7" name="对象 6">
            <a:extLst>
              <a:ext uri="{FF2B5EF4-FFF2-40B4-BE49-F238E27FC236}">
                <a16:creationId xmlns:a16="http://schemas.microsoft.com/office/drawing/2014/main" id="{A1F48992-B955-57D2-CA6F-C85B3A1F7767}"/>
              </a:ext>
            </a:extLst>
          </p:cNvPr>
          <p:cNvGraphicFramePr>
            <a:graphicFrameLocks noChangeAspect="1"/>
          </p:cNvGraphicFramePr>
          <p:nvPr/>
        </p:nvGraphicFramePr>
        <p:xfrm>
          <a:off x="2915116" y="3449048"/>
          <a:ext cx="1415480" cy="630812"/>
        </p:xfrm>
        <a:graphic>
          <a:graphicData uri="http://schemas.openxmlformats.org/presentationml/2006/ole">
            <mc:AlternateContent xmlns:mc="http://schemas.openxmlformats.org/markup-compatibility/2006">
              <mc:Choice xmlns:v="urn:schemas-microsoft-com:vml" Requires="v">
                <p:oleObj spid="_x0000_s1221" name="Equation" r:id="rId4" imgW="875864" imgH="390586" progId="Equation.DSMT4">
                  <p:embed/>
                </p:oleObj>
              </mc:Choice>
              <mc:Fallback>
                <p:oleObj name="Equation" r:id="rId4" imgW="875864" imgH="390586" progId="Equation.DSMT4">
                  <p:embed/>
                  <p:pic>
                    <p:nvPicPr>
                      <p:cNvPr id="7" name="对象 6">
                        <a:extLst>
                          <a:ext uri="{FF2B5EF4-FFF2-40B4-BE49-F238E27FC236}">
                            <a16:creationId xmlns:a16="http://schemas.microsoft.com/office/drawing/2014/main" id="{A1F48992-B955-57D2-CA6F-C85B3A1F7767}"/>
                          </a:ext>
                        </a:extLst>
                      </p:cNvPr>
                      <p:cNvPicPr/>
                      <p:nvPr/>
                    </p:nvPicPr>
                    <p:blipFill>
                      <a:blip r:embed="rId5"/>
                      <a:stretch>
                        <a:fillRect/>
                      </a:stretch>
                    </p:blipFill>
                    <p:spPr>
                      <a:xfrm>
                        <a:off x="2915116" y="3449048"/>
                        <a:ext cx="1415480" cy="630812"/>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848260F9-D1E7-0EFD-E1B4-75D8823BAB65}"/>
              </a:ext>
            </a:extLst>
          </p:cNvPr>
          <p:cNvSpPr txBox="1"/>
          <p:nvPr/>
        </p:nvSpPr>
        <p:spPr>
          <a:xfrm>
            <a:off x="295910" y="4014800"/>
            <a:ext cx="6129668" cy="403316"/>
          </a:xfrm>
          <a:prstGeom prst="rect">
            <a:avLst/>
          </a:prstGeom>
          <a:noFill/>
        </p:spPr>
        <p:txBody>
          <a:bodyPr wrap="square">
            <a:spAutoFit/>
          </a:bodyPr>
          <a:lstStyle/>
          <a:p>
            <a:pPr indent="304800" algn="just">
              <a:lnSpc>
                <a:spcPct val="125000"/>
              </a:lnSpc>
              <a:tabLst>
                <a:tab pos="239395" algn="l"/>
              </a:tabLst>
            </a:pPr>
            <a:r>
              <a:rPr lang="zh-CN" altLang="zh-CN" sz="1800" dirty="0">
                <a:effectLst/>
                <a:latin typeface="微软雅黑" panose="020B0503020204020204" pitchFamily="34" charset="-122"/>
                <a:ea typeface="微软雅黑" panose="020B0503020204020204" pitchFamily="34" charset="-122"/>
              </a:rPr>
              <a:t>逻辑回归的判别式如下公式所示：</a:t>
            </a:r>
          </a:p>
        </p:txBody>
      </p:sp>
      <p:graphicFrame>
        <p:nvGraphicFramePr>
          <p:cNvPr id="9" name="对象 8">
            <a:extLst>
              <a:ext uri="{FF2B5EF4-FFF2-40B4-BE49-F238E27FC236}">
                <a16:creationId xmlns:a16="http://schemas.microsoft.com/office/drawing/2014/main" id="{5027C219-AEEB-0CCC-97D1-A050FBC7A7F7}"/>
              </a:ext>
            </a:extLst>
          </p:cNvPr>
          <p:cNvGraphicFramePr>
            <a:graphicFrameLocks noChangeAspect="1"/>
          </p:cNvGraphicFramePr>
          <p:nvPr/>
        </p:nvGraphicFramePr>
        <p:xfrm>
          <a:off x="2563054" y="4380991"/>
          <a:ext cx="2340606" cy="596127"/>
        </p:xfrm>
        <a:graphic>
          <a:graphicData uri="http://schemas.openxmlformats.org/presentationml/2006/ole">
            <mc:AlternateContent xmlns:mc="http://schemas.openxmlformats.org/markup-compatibility/2006">
              <mc:Choice xmlns:v="urn:schemas-microsoft-com:vml" Requires="v">
                <p:oleObj spid="_x0000_s1222" name="Equation" r:id="rId6" imgW="1608869" imgH="409666" progId="Equation.DSMT4">
                  <p:embed/>
                </p:oleObj>
              </mc:Choice>
              <mc:Fallback>
                <p:oleObj name="Equation" r:id="rId6" imgW="1608869" imgH="409666" progId="Equation.DSMT4">
                  <p:embed/>
                  <p:pic>
                    <p:nvPicPr>
                      <p:cNvPr id="9" name="对象 8">
                        <a:extLst>
                          <a:ext uri="{FF2B5EF4-FFF2-40B4-BE49-F238E27FC236}">
                            <a16:creationId xmlns:a16="http://schemas.microsoft.com/office/drawing/2014/main" id="{5027C219-AEEB-0CCC-97D1-A050FBC7A7F7}"/>
                          </a:ext>
                        </a:extLst>
                      </p:cNvPr>
                      <p:cNvPicPr/>
                      <p:nvPr/>
                    </p:nvPicPr>
                    <p:blipFill>
                      <a:blip r:embed="rId7"/>
                      <a:stretch>
                        <a:fillRect/>
                      </a:stretch>
                    </p:blipFill>
                    <p:spPr>
                      <a:xfrm>
                        <a:off x="2563054" y="4380991"/>
                        <a:ext cx="2340606" cy="596127"/>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BC5429D0-0331-32C0-16C4-A73C68AC516C}"/>
              </a:ext>
            </a:extLst>
          </p:cNvPr>
          <p:cNvGraphicFramePr>
            <a:graphicFrameLocks noChangeAspect="1"/>
          </p:cNvGraphicFramePr>
          <p:nvPr/>
        </p:nvGraphicFramePr>
        <p:xfrm>
          <a:off x="2568602" y="4837631"/>
          <a:ext cx="2335058" cy="638068"/>
        </p:xfrm>
        <a:graphic>
          <a:graphicData uri="http://schemas.openxmlformats.org/presentationml/2006/ole">
            <mc:AlternateContent xmlns:mc="http://schemas.openxmlformats.org/markup-compatibility/2006">
              <mc:Choice xmlns:v="urn:schemas-microsoft-com:vml" Requires="v">
                <p:oleObj spid="_x0000_s1223" name="Equation" r:id="rId8" imgW="1637657" imgH="447824" progId="Equation.DSMT4">
                  <p:embed/>
                </p:oleObj>
              </mc:Choice>
              <mc:Fallback>
                <p:oleObj name="Equation" r:id="rId8" imgW="1637657" imgH="447824" progId="Equation.DSMT4">
                  <p:embed/>
                  <p:pic>
                    <p:nvPicPr>
                      <p:cNvPr id="15" name="对象 14">
                        <a:extLst>
                          <a:ext uri="{FF2B5EF4-FFF2-40B4-BE49-F238E27FC236}">
                            <a16:creationId xmlns:a16="http://schemas.microsoft.com/office/drawing/2014/main" id="{BC5429D0-0331-32C0-16C4-A73C68AC516C}"/>
                          </a:ext>
                        </a:extLst>
                      </p:cNvPr>
                      <p:cNvPicPr/>
                      <p:nvPr/>
                    </p:nvPicPr>
                    <p:blipFill>
                      <a:blip r:embed="rId9"/>
                      <a:stretch>
                        <a:fillRect/>
                      </a:stretch>
                    </p:blipFill>
                    <p:spPr>
                      <a:xfrm>
                        <a:off x="2568602" y="4837631"/>
                        <a:ext cx="2335058" cy="638068"/>
                      </a:xfrm>
                      <a:prstGeom prst="rect">
                        <a:avLst/>
                      </a:prstGeom>
                    </p:spPr>
                  </p:pic>
                </p:oleObj>
              </mc:Fallback>
            </mc:AlternateContent>
          </a:graphicData>
        </a:graphic>
      </p:graphicFrame>
      <p:sp>
        <p:nvSpPr>
          <p:cNvPr id="16" name="文本框 15">
            <a:extLst>
              <a:ext uri="{FF2B5EF4-FFF2-40B4-BE49-F238E27FC236}">
                <a16:creationId xmlns:a16="http://schemas.microsoft.com/office/drawing/2014/main" id="{6F013DC5-A302-030F-2F55-5F307C6071FB}"/>
              </a:ext>
            </a:extLst>
          </p:cNvPr>
          <p:cNvSpPr txBox="1"/>
          <p:nvPr/>
        </p:nvSpPr>
        <p:spPr>
          <a:xfrm>
            <a:off x="593341" y="5538434"/>
            <a:ext cx="5534808" cy="1099468"/>
          </a:xfrm>
          <a:prstGeom prst="rect">
            <a:avLst/>
          </a:prstGeom>
          <a:noFill/>
        </p:spPr>
        <p:txBody>
          <a:bodyPr wrap="square">
            <a:spAutoFit/>
          </a:bodyPr>
          <a:lstStyle/>
          <a:p>
            <a:pPr algn="just">
              <a:lnSpc>
                <a:spcPct val="125000"/>
              </a:lnSpc>
              <a:tabLst>
                <a:tab pos="239395" algn="l"/>
              </a:tabLst>
            </a:pPr>
            <a:r>
              <a:rPr lang="zh-CN" altLang="en-US" sz="1800" dirty="0">
                <a:effectLst/>
                <a:latin typeface="微软雅黑" panose="020B0503020204020204" pitchFamily="34" charset="-122"/>
                <a:ea typeface="微软雅黑" panose="020B0503020204020204" pitchFamily="34" charset="-122"/>
              </a:rPr>
              <a:t>其中，          为输入数据，         为对模型进行二分类，也代表模型的输出数据。         为逻辑回归的权重，        为逻辑回归的偏置值。</a:t>
            </a:r>
            <a:endParaRPr lang="zh-CN" altLang="zh-CN" sz="1800" dirty="0">
              <a:effectLst/>
              <a:latin typeface="微软雅黑" panose="020B0503020204020204" pitchFamily="34" charset="-122"/>
              <a:ea typeface="微软雅黑" panose="020B0503020204020204" pitchFamily="34" charset="-122"/>
            </a:endParaRPr>
          </a:p>
        </p:txBody>
      </p:sp>
      <p:graphicFrame>
        <p:nvGraphicFramePr>
          <p:cNvPr id="17" name="对象 16">
            <a:extLst>
              <a:ext uri="{FF2B5EF4-FFF2-40B4-BE49-F238E27FC236}">
                <a16:creationId xmlns:a16="http://schemas.microsoft.com/office/drawing/2014/main" id="{D3F06A79-4DE4-97E8-E573-0B6AE2EF80DE}"/>
              </a:ext>
            </a:extLst>
          </p:cNvPr>
          <p:cNvGraphicFramePr>
            <a:graphicFrameLocks noChangeAspect="1"/>
          </p:cNvGraphicFramePr>
          <p:nvPr/>
        </p:nvGraphicFramePr>
        <p:xfrm>
          <a:off x="1555584" y="5619184"/>
          <a:ext cx="570866" cy="266404"/>
        </p:xfrm>
        <a:graphic>
          <a:graphicData uri="http://schemas.openxmlformats.org/presentationml/2006/ole">
            <mc:AlternateContent xmlns:mc="http://schemas.openxmlformats.org/markup-compatibility/2006">
              <mc:Choice xmlns:v="urn:schemas-microsoft-com:vml" Requires="v">
                <p:oleObj spid="_x0000_s1224" name="Equation" r:id="rId10" imgW="428576" imgH="200153" progId="Equation.DSMT4">
                  <p:embed/>
                </p:oleObj>
              </mc:Choice>
              <mc:Fallback>
                <p:oleObj name="Equation" r:id="rId10" imgW="428576" imgH="200153" progId="Equation.DSMT4">
                  <p:embed/>
                  <p:pic>
                    <p:nvPicPr>
                      <p:cNvPr id="17" name="对象 16">
                        <a:extLst>
                          <a:ext uri="{FF2B5EF4-FFF2-40B4-BE49-F238E27FC236}">
                            <a16:creationId xmlns:a16="http://schemas.microsoft.com/office/drawing/2014/main" id="{D3F06A79-4DE4-97E8-E573-0B6AE2EF80DE}"/>
                          </a:ext>
                        </a:extLst>
                      </p:cNvPr>
                      <p:cNvPicPr/>
                      <p:nvPr/>
                    </p:nvPicPr>
                    <p:blipFill>
                      <a:blip r:embed="rId11"/>
                      <a:stretch>
                        <a:fillRect/>
                      </a:stretch>
                    </p:blipFill>
                    <p:spPr>
                      <a:xfrm>
                        <a:off x="1555584" y="5619184"/>
                        <a:ext cx="570866" cy="266404"/>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D5E81A83-DBAD-F3FC-0D3B-817BD6706954}"/>
              </a:ext>
            </a:extLst>
          </p:cNvPr>
          <p:cNvGraphicFramePr>
            <a:graphicFrameLocks noChangeAspect="1"/>
          </p:cNvGraphicFramePr>
          <p:nvPr/>
        </p:nvGraphicFramePr>
        <p:xfrm>
          <a:off x="3476157" y="5647422"/>
          <a:ext cx="731417" cy="323742"/>
        </p:xfrm>
        <a:graphic>
          <a:graphicData uri="http://schemas.openxmlformats.org/presentationml/2006/ole">
            <mc:AlternateContent xmlns:mc="http://schemas.openxmlformats.org/markup-compatibility/2006">
              <mc:Choice xmlns:v="urn:schemas-microsoft-com:vml" Requires="v">
                <p:oleObj spid="_x0000_s1225" name="Equation" r:id="rId12" imgW="580791" imgH="257031" progId="Equation.DSMT4">
                  <p:embed/>
                </p:oleObj>
              </mc:Choice>
              <mc:Fallback>
                <p:oleObj name="Equation" r:id="rId12" imgW="580791" imgH="257031" progId="Equation.DSMT4">
                  <p:embed/>
                  <p:pic>
                    <p:nvPicPr>
                      <p:cNvPr id="18" name="对象 17">
                        <a:extLst>
                          <a:ext uri="{FF2B5EF4-FFF2-40B4-BE49-F238E27FC236}">
                            <a16:creationId xmlns:a16="http://schemas.microsoft.com/office/drawing/2014/main" id="{D5E81A83-DBAD-F3FC-0D3B-817BD6706954}"/>
                          </a:ext>
                        </a:extLst>
                      </p:cNvPr>
                      <p:cNvPicPr/>
                      <p:nvPr/>
                    </p:nvPicPr>
                    <p:blipFill>
                      <a:blip r:embed="rId13"/>
                      <a:stretch>
                        <a:fillRect/>
                      </a:stretch>
                    </p:blipFill>
                    <p:spPr>
                      <a:xfrm>
                        <a:off x="3476157" y="5647422"/>
                        <a:ext cx="731417" cy="323742"/>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F11B701E-FC94-94A8-AA40-974FDD46F6B9}"/>
              </a:ext>
            </a:extLst>
          </p:cNvPr>
          <p:cNvGraphicFramePr>
            <a:graphicFrameLocks noChangeAspect="1"/>
          </p:cNvGraphicFramePr>
          <p:nvPr/>
        </p:nvGraphicFramePr>
        <p:xfrm>
          <a:off x="1020504" y="6241781"/>
          <a:ext cx="650285" cy="290553"/>
        </p:xfrm>
        <a:graphic>
          <a:graphicData uri="http://schemas.openxmlformats.org/presentationml/2006/ole">
            <mc:AlternateContent xmlns:mc="http://schemas.openxmlformats.org/markup-compatibility/2006">
              <mc:Choice xmlns:v="urn:schemas-microsoft-com:vml" Requires="v">
                <p:oleObj spid="_x0000_s1226" name="Equation" r:id="rId14" imgW="447648" imgH="200153" progId="Equation.DSMT4">
                  <p:embed/>
                </p:oleObj>
              </mc:Choice>
              <mc:Fallback>
                <p:oleObj name="Equation" r:id="rId14" imgW="447648" imgH="200153" progId="Equation.DSMT4">
                  <p:embed/>
                  <p:pic>
                    <p:nvPicPr>
                      <p:cNvPr id="19" name="对象 18">
                        <a:extLst>
                          <a:ext uri="{FF2B5EF4-FFF2-40B4-BE49-F238E27FC236}">
                            <a16:creationId xmlns:a16="http://schemas.microsoft.com/office/drawing/2014/main" id="{F11B701E-FC94-94A8-AA40-974FDD46F6B9}"/>
                          </a:ext>
                        </a:extLst>
                      </p:cNvPr>
                      <p:cNvPicPr/>
                      <p:nvPr/>
                    </p:nvPicPr>
                    <p:blipFill>
                      <a:blip r:embed="rId15"/>
                      <a:stretch>
                        <a:fillRect/>
                      </a:stretch>
                    </p:blipFill>
                    <p:spPr>
                      <a:xfrm>
                        <a:off x="1020504" y="6241781"/>
                        <a:ext cx="650285" cy="290553"/>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1A06CD19-74C1-855D-0CE7-81F74972E45E}"/>
              </a:ext>
            </a:extLst>
          </p:cNvPr>
          <p:cNvGraphicFramePr>
            <a:graphicFrameLocks noChangeAspect="1"/>
          </p:cNvGraphicFramePr>
          <p:nvPr/>
        </p:nvGraphicFramePr>
        <p:xfrm>
          <a:off x="3733357" y="6017454"/>
          <a:ext cx="632632" cy="242991"/>
        </p:xfrm>
        <a:graphic>
          <a:graphicData uri="http://schemas.openxmlformats.org/presentationml/2006/ole">
            <mc:AlternateContent xmlns:mc="http://schemas.openxmlformats.org/markup-compatibility/2006">
              <mc:Choice xmlns:v="urn:schemas-microsoft-com:vml" Requires="v">
                <p:oleObj spid="_x0000_s1227" name="Equation" r:id="rId16" imgW="371360" imgH="181074" progId="Equation.DSMT4">
                  <p:embed/>
                </p:oleObj>
              </mc:Choice>
              <mc:Fallback>
                <p:oleObj name="Equation" r:id="rId16" imgW="371360" imgH="181074" progId="Equation.DSMT4">
                  <p:embed/>
                  <p:pic>
                    <p:nvPicPr>
                      <p:cNvPr id="20" name="对象 19">
                        <a:extLst>
                          <a:ext uri="{FF2B5EF4-FFF2-40B4-BE49-F238E27FC236}">
                            <a16:creationId xmlns:a16="http://schemas.microsoft.com/office/drawing/2014/main" id="{1A06CD19-74C1-855D-0CE7-81F74972E45E}"/>
                          </a:ext>
                        </a:extLst>
                      </p:cNvPr>
                      <p:cNvPicPr/>
                      <p:nvPr/>
                    </p:nvPicPr>
                    <p:blipFill>
                      <a:blip r:embed="rId17"/>
                      <a:stretch>
                        <a:fillRect/>
                      </a:stretch>
                    </p:blipFill>
                    <p:spPr>
                      <a:xfrm>
                        <a:off x="3733357" y="6017454"/>
                        <a:ext cx="632632" cy="242991"/>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860DB157-6605-9382-7C7D-3EAE84EED7F9}"/>
              </a:ext>
            </a:extLst>
          </p:cNvPr>
          <p:cNvSpPr txBox="1"/>
          <p:nvPr/>
        </p:nvSpPr>
        <p:spPr>
          <a:xfrm>
            <a:off x="437159" y="990428"/>
            <a:ext cx="11754841" cy="406971"/>
          </a:xfrm>
          <a:prstGeom prst="rect">
            <a:avLst/>
          </a:prstGeom>
          <a:noFill/>
        </p:spPr>
        <p:txBody>
          <a:bodyPr wrap="square">
            <a:spAutoFit/>
          </a:bodyPr>
          <a:lstStyle/>
          <a:p>
            <a:pPr algn="just">
              <a:lnSpc>
                <a:spcPct val="125000"/>
              </a:lnSpc>
              <a:tabLst>
                <a:tab pos="239395" algn="l"/>
              </a:tabLst>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本</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部分举例</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介绍</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三种经典机器学习算法</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逻辑回归（</a:t>
            </a:r>
            <a:r>
              <a:rPr lang="en-US" altLang="zh-CN" sz="1800" dirty="0">
                <a:effectLst/>
                <a:latin typeface="微软雅黑" panose="020B0503020204020204" pitchFamily="34" charset="-122"/>
                <a:ea typeface="微软雅黑" panose="020B0503020204020204" pitchFamily="34" charset="-122"/>
              </a:rPr>
              <a:t>LR</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）、支持向量机（</a:t>
            </a:r>
            <a:r>
              <a:rPr lang="en-US" altLang="zh-CN" sz="1800" dirty="0" err="1">
                <a:effectLst/>
                <a:latin typeface="微软雅黑" panose="020B0503020204020204" pitchFamily="34" charset="-122"/>
                <a:ea typeface="微软雅黑" panose="020B0503020204020204" pitchFamily="34" charset="-122"/>
              </a:rPr>
              <a:t>SVM</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）、线性判别分析（</a:t>
            </a:r>
            <a:r>
              <a:rPr lang="en-US" altLang="zh-CN" sz="1800" dirty="0" err="1">
                <a:effectLst/>
                <a:latin typeface="微软雅黑" panose="020B0503020204020204" pitchFamily="34" charset="-122"/>
                <a:ea typeface="微软雅黑" panose="020B0503020204020204" pitchFamily="34" charset="-122"/>
              </a:rPr>
              <a:t>LDA</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dirty="0">
              <a:effectLst/>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B77F9180-8A42-1A81-2964-A6B7B14E0845}"/>
              </a:ext>
            </a:extLst>
          </p:cNvPr>
          <p:cNvPicPr>
            <a:picLocks noChangeAspect="1"/>
          </p:cNvPicPr>
          <p:nvPr/>
        </p:nvPicPr>
        <p:blipFill>
          <a:blip r:embed="rId18"/>
          <a:stretch>
            <a:fillRect/>
          </a:stretch>
        </p:blipFill>
        <p:spPr>
          <a:xfrm>
            <a:off x="7217830" y="1705558"/>
            <a:ext cx="4404268" cy="2271675"/>
          </a:xfrm>
          <a:prstGeom prst="rect">
            <a:avLst/>
          </a:prstGeom>
        </p:spPr>
      </p:pic>
      <p:sp>
        <p:nvSpPr>
          <p:cNvPr id="24" name="文本框 23">
            <a:extLst>
              <a:ext uri="{FF2B5EF4-FFF2-40B4-BE49-F238E27FC236}">
                <a16:creationId xmlns:a16="http://schemas.microsoft.com/office/drawing/2014/main" id="{E51E50B0-474D-1E93-0337-F74CA463033A}"/>
              </a:ext>
            </a:extLst>
          </p:cNvPr>
          <p:cNvSpPr txBox="1"/>
          <p:nvPr/>
        </p:nvSpPr>
        <p:spPr>
          <a:xfrm>
            <a:off x="6358357" y="4011315"/>
            <a:ext cx="6123214" cy="455894"/>
          </a:xfrm>
          <a:prstGeom prst="rect">
            <a:avLst/>
          </a:prstGeom>
          <a:noFill/>
        </p:spPr>
        <p:txBody>
          <a:bodyPr wrap="square">
            <a:spAutoFit/>
          </a:bodyPr>
          <a:lstStyle/>
          <a:p>
            <a:pPr algn="ctr">
              <a:lnSpc>
                <a:spcPct val="150000"/>
              </a:lnSpc>
            </a:pPr>
            <a:r>
              <a:rPr lang="zh-CN" altLang="zh-CN" sz="1800" dirty="0">
                <a:solidFill>
                  <a:srgbClr val="000000"/>
                </a:solidFill>
                <a:effectLst/>
                <a:latin typeface="Times New Roman" panose="02020603050405020304" pitchFamily="18" charset="0"/>
                <a:ea typeface="仿宋_GB2312"/>
                <a:cs typeface="Times New Roman" panose="02020603050405020304" pitchFamily="18" charset="0"/>
              </a:rPr>
              <a:t>图</a:t>
            </a:r>
            <a:r>
              <a:rPr lang="zh-CN" altLang="zh-CN" sz="18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dirty="0">
                <a:solidFill>
                  <a:srgbClr val="000000"/>
                </a:solidFill>
                <a:effectLst/>
                <a:latin typeface="Times New Roman" panose="02020603050405020304" pitchFamily="18" charset="0"/>
                <a:ea typeface="仿宋_GB2312"/>
                <a:cs typeface="Times New Roman" panose="02020603050405020304" pitchFamily="18" charset="0"/>
              </a:rPr>
              <a:t>Sigmoid</a:t>
            </a:r>
            <a:r>
              <a:rPr lang="zh-CN" altLang="en-US" sz="1800" dirty="0">
                <a:solidFill>
                  <a:srgbClr val="000000"/>
                </a:solidFill>
                <a:effectLst/>
                <a:latin typeface="Times New Roman" panose="02020603050405020304" pitchFamily="18" charset="0"/>
                <a:ea typeface="仿宋_GB2312"/>
                <a:cs typeface="Times New Roman" panose="02020603050405020304" pitchFamily="18" charset="0"/>
              </a:rPr>
              <a:t>函数</a:t>
            </a:r>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6" name="文本框 25">
            <a:extLst>
              <a:ext uri="{FF2B5EF4-FFF2-40B4-BE49-F238E27FC236}">
                <a16:creationId xmlns:a16="http://schemas.microsoft.com/office/drawing/2014/main" id="{D1040087-1962-20E0-ACAC-E31657EA2ACD}"/>
              </a:ext>
            </a:extLst>
          </p:cNvPr>
          <p:cNvSpPr txBox="1"/>
          <p:nvPr/>
        </p:nvSpPr>
        <p:spPr>
          <a:xfrm>
            <a:off x="6785668" y="5209081"/>
            <a:ext cx="5268591" cy="879087"/>
          </a:xfrm>
          <a:prstGeom prst="rect">
            <a:avLst/>
          </a:prstGeom>
          <a:noFill/>
        </p:spPr>
        <p:txBody>
          <a:bodyPr wrap="square">
            <a:spAutoFit/>
          </a:bodyPr>
          <a:lstStyle/>
          <a:p>
            <a:pPr>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将煤质数据相关特征作为</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，异常标签作为</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Y</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。预测煤质是否异常，并探究影响异常的特征因素。</a:t>
            </a:r>
            <a:endParaRPr lang="zh-CN" altLang="en-US" dirty="0"/>
          </a:p>
        </p:txBody>
      </p:sp>
    </p:spTree>
    <p:extLst>
      <p:ext uri="{BB962C8B-B14F-4D97-AF65-F5344CB8AC3E}">
        <p14:creationId xmlns:p14="http://schemas.microsoft.com/office/powerpoint/2010/main" val="2524099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fontScale="90000"/>
          </a:bodyPr>
          <a:lstStyle/>
          <a:p>
            <a:r>
              <a:rPr lang="en-US" altLang="zh-CN" sz="2800" b="1" kern="0" dirty="0">
                <a:latin typeface="微软雅黑" panose="020B0503020204020204" pitchFamily="34" charset="-122"/>
                <a:ea typeface="微软雅黑" panose="020B0503020204020204" pitchFamily="34" charset="-122"/>
                <a:cs typeface="Times New Roman" panose="02020603050405020304" pitchFamily="18" charset="0"/>
              </a:rPr>
              <a:t>iii</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）基于模型的规律分析</a:t>
            </a:r>
            <a:r>
              <a:rPr lang="en-US" altLang="zh-CN" sz="2800" b="1"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机器学习方法（</a:t>
            </a:r>
            <a:r>
              <a:rPr lang="en-US" altLang="zh-CN" sz="2800" dirty="0">
                <a:effectLst/>
                <a:latin typeface="微软雅黑" panose="020B0503020204020204" pitchFamily="34" charset="-122"/>
                <a:ea typeface="微软雅黑" panose="020B0503020204020204" pitchFamily="34" charset="-122"/>
              </a:rPr>
              <a:t>SVM</a:t>
            </a:r>
            <a:r>
              <a:rPr lang="zh-CN" altLang="en-US" sz="2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dirty="0">
                <a:effectLst/>
                <a:latin typeface="微软雅黑" panose="020B0503020204020204" pitchFamily="34" charset="-122"/>
                <a:ea typeface="微软雅黑" panose="020B0503020204020204" pitchFamily="34" charset="-122"/>
              </a:rPr>
              <a:t>LDA</a:t>
            </a:r>
            <a:r>
              <a:rPr lang="zh-CN" altLang="zh-CN" sz="2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dirty="0"/>
          </a:p>
        </p:txBody>
      </p:sp>
      <p:sp>
        <p:nvSpPr>
          <p:cNvPr id="3" name="文本框 2">
            <a:extLst>
              <a:ext uri="{FF2B5EF4-FFF2-40B4-BE49-F238E27FC236}">
                <a16:creationId xmlns:a16="http://schemas.microsoft.com/office/drawing/2014/main" id="{131D233E-A6F0-7463-73F1-82E8F3E3A469}"/>
              </a:ext>
            </a:extLst>
          </p:cNvPr>
          <p:cNvSpPr txBox="1"/>
          <p:nvPr/>
        </p:nvSpPr>
        <p:spPr>
          <a:xfrm>
            <a:off x="186916" y="791551"/>
            <a:ext cx="5534808" cy="1115947"/>
          </a:xfrm>
          <a:prstGeom prst="rect">
            <a:avLst/>
          </a:prstGeom>
          <a:noFill/>
        </p:spPr>
        <p:txBody>
          <a:bodyPr wrap="square">
            <a:spAutoFit/>
          </a:bodyPr>
          <a:lstStyle/>
          <a:p>
            <a:pPr>
              <a:lnSpc>
                <a:spcPct val="20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）支持向量机（</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SVM</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Wingdings" panose="05000000000000000000" pitchFamily="2" charset="2"/>
              <a:buChar char="p"/>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6" name="文本框 5">
            <a:extLst>
              <a:ext uri="{FF2B5EF4-FFF2-40B4-BE49-F238E27FC236}">
                <a16:creationId xmlns:a16="http://schemas.microsoft.com/office/drawing/2014/main" id="{4720259B-01F3-5267-A274-E86722497F80}"/>
              </a:ext>
            </a:extLst>
          </p:cNvPr>
          <p:cNvSpPr txBox="1"/>
          <p:nvPr/>
        </p:nvSpPr>
        <p:spPr>
          <a:xfrm>
            <a:off x="246002" y="1385722"/>
            <a:ext cx="5931030" cy="874407"/>
          </a:xfrm>
          <a:prstGeom prst="rect">
            <a:avLst/>
          </a:prstGeom>
          <a:noFill/>
        </p:spPr>
        <p:txBody>
          <a:bodyPr wrap="square">
            <a:spAutoFit/>
          </a:bodyPr>
          <a:lstStyle/>
          <a:p>
            <a:pPr>
              <a:lnSpc>
                <a:spcPct val="150000"/>
              </a:lnSpc>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支持向量机（</a:t>
            </a:r>
            <a:r>
              <a:rPr lang="en-US" altLang="zh-CN" sz="1800" dirty="0">
                <a:effectLst/>
                <a:latin typeface="微软雅黑" panose="020B0503020204020204" pitchFamily="34" charset="-122"/>
                <a:ea typeface="微软雅黑" panose="020B0503020204020204" pitchFamily="34" charset="-122"/>
              </a:rPr>
              <a:t>Support Vector Machines, SVM</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）是一种</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二分类</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模型，通过求间</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隔</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最大值，算出凸二次规划问题</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36CD1197-24A1-4C18-38B6-7DE799D3E76B}"/>
              </a:ext>
            </a:extLst>
          </p:cNvPr>
          <p:cNvSpPr txBox="1"/>
          <p:nvPr/>
        </p:nvSpPr>
        <p:spPr>
          <a:xfrm>
            <a:off x="269134" y="2172446"/>
            <a:ext cx="5534808" cy="874407"/>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① 将样本数据集</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X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输入，</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x</a:t>
            </a:r>
            <a:r>
              <a:rPr lang="en-US" altLang="zh-CN" i="1" baseline="-25000" dirty="0">
                <a:latin typeface="微软雅黑" panose="020B0503020204020204" pitchFamily="34" charset="-122"/>
                <a:ea typeface="微软雅黑" panose="020B0503020204020204" pitchFamily="34" charset="-122"/>
                <a:cs typeface="Times New Roman" panose="02020603050405020304" pitchFamily="18" charset="0"/>
              </a:rPr>
              <a:t>i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代表数据已进行划分的特征，</a:t>
            </a:r>
            <a:r>
              <a:rPr lang="en-US" altLang="zh-CN" i="1" dirty="0" err="1">
                <a:latin typeface="微软雅黑" panose="020B0503020204020204" pitchFamily="34" charset="-122"/>
                <a:ea typeface="微软雅黑" panose="020B0503020204020204" pitchFamily="34" charset="-122"/>
                <a:cs typeface="Times New Roman" panose="02020603050405020304" pitchFamily="18" charset="0"/>
              </a:rPr>
              <a:t>y</a:t>
            </a:r>
            <a:r>
              <a:rPr lang="en-US" altLang="zh-CN" i="1" baseline="-25000" dirty="0"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aseline="-25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代表数据所属的分类。可得出间距最小数值：</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DFE10C8-F59B-413E-BFF6-4DF9998B1FFB}"/>
              </a:ext>
            </a:extLst>
          </p:cNvPr>
          <p:cNvSpPr txBox="1"/>
          <p:nvPr/>
        </p:nvSpPr>
        <p:spPr>
          <a:xfrm>
            <a:off x="197314" y="3487167"/>
            <a:ext cx="6230967" cy="460382"/>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②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根据公式，将间隔最大化：</a:t>
            </a:r>
            <a:endParaRPr lang="zh-CN" altLang="en-US" dirty="0">
              <a:latin typeface="微软雅黑" panose="020B0503020204020204" pitchFamily="34" charset="-122"/>
              <a:ea typeface="微软雅黑" panose="020B0503020204020204" pitchFamily="34" charset="-122"/>
            </a:endParaRPr>
          </a:p>
        </p:txBody>
      </p:sp>
      <p:graphicFrame>
        <p:nvGraphicFramePr>
          <p:cNvPr id="12" name="对象 11">
            <a:extLst>
              <a:ext uri="{FF2B5EF4-FFF2-40B4-BE49-F238E27FC236}">
                <a16:creationId xmlns:a16="http://schemas.microsoft.com/office/drawing/2014/main" id="{2B747F62-70EF-215A-7215-8A002FDD9EDA}"/>
              </a:ext>
            </a:extLst>
          </p:cNvPr>
          <p:cNvGraphicFramePr>
            <a:graphicFrameLocks noChangeAspect="1"/>
          </p:cNvGraphicFramePr>
          <p:nvPr/>
        </p:nvGraphicFramePr>
        <p:xfrm>
          <a:off x="1754469" y="3073617"/>
          <a:ext cx="2123823" cy="516288"/>
        </p:xfrm>
        <a:graphic>
          <a:graphicData uri="http://schemas.openxmlformats.org/presentationml/2006/ole">
            <mc:AlternateContent xmlns:mc="http://schemas.openxmlformats.org/markup-compatibility/2006">
              <mc:Choice xmlns:v="urn:schemas-microsoft-com:vml" Requires="v">
                <p:oleObj spid="_x0000_s2217" name="Equation" r:id="rId4" imgW="1723300" imgH="419025" progId="Equation.DSMT4">
                  <p:embed/>
                </p:oleObj>
              </mc:Choice>
              <mc:Fallback>
                <p:oleObj name="Equation" r:id="rId4" imgW="1723300" imgH="419025" progId="Equation.DSMT4">
                  <p:embed/>
                  <p:pic>
                    <p:nvPicPr>
                      <p:cNvPr id="12" name="对象 11">
                        <a:extLst>
                          <a:ext uri="{FF2B5EF4-FFF2-40B4-BE49-F238E27FC236}">
                            <a16:creationId xmlns:a16="http://schemas.microsoft.com/office/drawing/2014/main" id="{2B747F62-70EF-215A-7215-8A002FDD9EDA}"/>
                          </a:ext>
                        </a:extLst>
                      </p:cNvPr>
                      <p:cNvPicPr/>
                      <p:nvPr/>
                    </p:nvPicPr>
                    <p:blipFill>
                      <a:blip r:embed="rId5"/>
                      <a:stretch>
                        <a:fillRect/>
                      </a:stretch>
                    </p:blipFill>
                    <p:spPr>
                      <a:xfrm>
                        <a:off x="1754469" y="3073617"/>
                        <a:ext cx="2123823" cy="51628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4EB0399-EFAD-F9B0-CD46-6BDBB0F1CB07}"/>
              </a:ext>
            </a:extLst>
          </p:cNvPr>
          <p:cNvGraphicFramePr>
            <a:graphicFrameLocks noChangeAspect="1"/>
          </p:cNvGraphicFramePr>
          <p:nvPr/>
        </p:nvGraphicFramePr>
        <p:xfrm>
          <a:off x="1498270" y="3922565"/>
          <a:ext cx="2529801" cy="490881"/>
        </p:xfrm>
        <a:graphic>
          <a:graphicData uri="http://schemas.openxmlformats.org/presentationml/2006/ole">
            <mc:AlternateContent xmlns:mc="http://schemas.openxmlformats.org/markup-compatibility/2006">
              <mc:Choice xmlns:v="urn:schemas-microsoft-com:vml" Requires="v">
                <p:oleObj spid="_x0000_s2218" name="Equation" r:id="rId6" imgW="2504164" imgH="485623" progId="Equation.DSMT4">
                  <p:embed/>
                </p:oleObj>
              </mc:Choice>
              <mc:Fallback>
                <p:oleObj name="Equation" r:id="rId6" imgW="2504164" imgH="485623" progId="Equation.DSMT4">
                  <p:embed/>
                  <p:pic>
                    <p:nvPicPr>
                      <p:cNvPr id="13" name="对象 12">
                        <a:extLst>
                          <a:ext uri="{FF2B5EF4-FFF2-40B4-BE49-F238E27FC236}">
                            <a16:creationId xmlns:a16="http://schemas.microsoft.com/office/drawing/2014/main" id="{A4EB0399-EFAD-F9B0-CD46-6BDBB0F1CB07}"/>
                          </a:ext>
                        </a:extLst>
                      </p:cNvPr>
                      <p:cNvPicPr/>
                      <p:nvPr/>
                    </p:nvPicPr>
                    <p:blipFill>
                      <a:blip r:embed="rId7"/>
                      <a:stretch>
                        <a:fillRect/>
                      </a:stretch>
                    </p:blipFill>
                    <p:spPr>
                      <a:xfrm>
                        <a:off x="1498270" y="3922565"/>
                        <a:ext cx="2529801" cy="490881"/>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A3399975-C271-4EFA-6C52-81C71D8E047B}"/>
              </a:ext>
            </a:extLst>
          </p:cNvPr>
          <p:cNvSpPr txBox="1"/>
          <p:nvPr/>
        </p:nvSpPr>
        <p:spPr>
          <a:xfrm>
            <a:off x="197314" y="4363307"/>
            <a:ext cx="6230967" cy="880369"/>
          </a:xfrm>
          <a:prstGeom prst="rect">
            <a:avLst/>
          </a:prstGeom>
          <a:noFill/>
        </p:spPr>
        <p:txBody>
          <a:bodyPr wrap="square">
            <a:spAutoFit/>
          </a:bodyPr>
          <a:lstStyle/>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③ 利用拉格朗日乘子优化，得出</a:t>
            </a:r>
            <a:r>
              <a:rPr lang="en-US" altLang="zh-CN" sz="1800" i="1" dirty="0">
                <a:effectLst/>
                <a:latin typeface="微软雅黑" panose="020B0503020204020204" pitchFamily="34" charset="-122"/>
                <a:ea typeface="微软雅黑" panose="020B0503020204020204" pitchFamily="34" charset="-122"/>
                <a:cs typeface="Times New Roman" panose="02020603050405020304" pitchFamily="18" charset="0"/>
              </a:rPr>
              <a:t>w</a:t>
            </a:r>
            <a:r>
              <a:rPr lang="en-US" altLang="zh-CN" sz="1800" baseline="30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与 </a:t>
            </a:r>
            <a:r>
              <a:rPr lang="en-US" altLang="zh-CN" sz="1800" i="1" dirty="0">
                <a:effectLst/>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aseline="30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dirty="0">
                <a:latin typeface="微软雅黑" panose="020B0503020204020204" pitchFamily="34" charset="-122"/>
                <a:ea typeface="微软雅黑" panose="020B0503020204020204" pitchFamily="34" charset="-122"/>
              </a:rPr>
              <a:t>④ 求解凸二次规划问题或求最大化分类间隔：</a:t>
            </a:r>
          </a:p>
        </p:txBody>
      </p:sp>
      <p:graphicFrame>
        <p:nvGraphicFramePr>
          <p:cNvPr id="22" name="对象 21">
            <a:extLst>
              <a:ext uri="{FF2B5EF4-FFF2-40B4-BE49-F238E27FC236}">
                <a16:creationId xmlns:a16="http://schemas.microsoft.com/office/drawing/2014/main" id="{3D94A4D4-31AB-8694-747D-3AF90670AE7A}"/>
              </a:ext>
            </a:extLst>
          </p:cNvPr>
          <p:cNvGraphicFramePr>
            <a:graphicFrameLocks noChangeAspect="1"/>
          </p:cNvGraphicFramePr>
          <p:nvPr/>
        </p:nvGraphicFramePr>
        <p:xfrm>
          <a:off x="2155452" y="5238412"/>
          <a:ext cx="1056065" cy="277217"/>
        </p:xfrm>
        <a:graphic>
          <a:graphicData uri="http://schemas.openxmlformats.org/presentationml/2006/ole">
            <mc:AlternateContent xmlns:mc="http://schemas.openxmlformats.org/markup-compatibility/2006">
              <mc:Choice xmlns:v="urn:schemas-microsoft-com:vml" Requires="v">
                <p:oleObj spid="_x0000_s2219" name="Equation" r:id="rId8" imgW="761793" imgH="200153" progId="Equation.DSMT4">
                  <p:embed/>
                </p:oleObj>
              </mc:Choice>
              <mc:Fallback>
                <p:oleObj name="Equation" r:id="rId8" imgW="761793" imgH="200153" progId="Equation.DSMT4">
                  <p:embed/>
                  <p:pic>
                    <p:nvPicPr>
                      <p:cNvPr id="22" name="对象 21">
                        <a:extLst>
                          <a:ext uri="{FF2B5EF4-FFF2-40B4-BE49-F238E27FC236}">
                            <a16:creationId xmlns:a16="http://schemas.microsoft.com/office/drawing/2014/main" id="{3D94A4D4-31AB-8694-747D-3AF90670AE7A}"/>
                          </a:ext>
                        </a:extLst>
                      </p:cNvPr>
                      <p:cNvPicPr/>
                      <p:nvPr/>
                    </p:nvPicPr>
                    <p:blipFill>
                      <a:blip r:embed="rId9"/>
                      <a:stretch>
                        <a:fillRect/>
                      </a:stretch>
                    </p:blipFill>
                    <p:spPr>
                      <a:xfrm>
                        <a:off x="2155452" y="5238412"/>
                        <a:ext cx="1056065" cy="277217"/>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D250706D-987D-BDE2-80E9-DF9A3165E003}"/>
              </a:ext>
            </a:extLst>
          </p:cNvPr>
          <p:cNvSpPr txBox="1"/>
          <p:nvPr/>
        </p:nvSpPr>
        <p:spPr>
          <a:xfrm>
            <a:off x="186916" y="5510364"/>
            <a:ext cx="6230967" cy="1291379"/>
          </a:xfrm>
          <a:prstGeom prst="rect">
            <a:avLst/>
          </a:prstGeom>
          <a:noFill/>
        </p:spPr>
        <p:txBody>
          <a:bodyPr wrap="square">
            <a:spAutoFit/>
          </a:bodyPr>
          <a:lstStyle/>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⑤ 得出分类决策函数：</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dirty="0">
                <a:latin typeface="微软雅黑" panose="020B0503020204020204" pitchFamily="34" charset="-122"/>
                <a:ea typeface="微软雅黑" panose="020B0503020204020204" pitchFamily="34" charset="-122"/>
              </a:rPr>
              <a:t>⑥ 根据分类准则，将数据代入函数进行分类。</a:t>
            </a:r>
          </a:p>
        </p:txBody>
      </p:sp>
      <p:graphicFrame>
        <p:nvGraphicFramePr>
          <p:cNvPr id="24" name="对象 23">
            <a:extLst>
              <a:ext uri="{FF2B5EF4-FFF2-40B4-BE49-F238E27FC236}">
                <a16:creationId xmlns:a16="http://schemas.microsoft.com/office/drawing/2014/main" id="{B3775C42-2AD7-4129-477C-A30896B1494D}"/>
              </a:ext>
            </a:extLst>
          </p:cNvPr>
          <p:cNvGraphicFramePr>
            <a:graphicFrameLocks noChangeAspect="1"/>
          </p:cNvGraphicFramePr>
          <p:nvPr/>
        </p:nvGraphicFramePr>
        <p:xfrm>
          <a:off x="1754469" y="6033558"/>
          <a:ext cx="1856523" cy="327622"/>
        </p:xfrm>
        <a:graphic>
          <a:graphicData uri="http://schemas.openxmlformats.org/presentationml/2006/ole">
            <mc:AlternateContent xmlns:mc="http://schemas.openxmlformats.org/markup-compatibility/2006">
              <mc:Choice xmlns:v="urn:schemas-microsoft-com:vml" Requires="v">
                <p:oleObj spid="_x0000_s2220" name="Equation" r:id="rId10" imgW="1294724" imgH="228592" progId="Equation.DSMT4">
                  <p:embed/>
                </p:oleObj>
              </mc:Choice>
              <mc:Fallback>
                <p:oleObj name="Equation" r:id="rId10" imgW="1294724" imgH="228592" progId="Equation.DSMT4">
                  <p:embed/>
                  <p:pic>
                    <p:nvPicPr>
                      <p:cNvPr id="24" name="对象 23">
                        <a:extLst>
                          <a:ext uri="{FF2B5EF4-FFF2-40B4-BE49-F238E27FC236}">
                            <a16:creationId xmlns:a16="http://schemas.microsoft.com/office/drawing/2014/main" id="{B3775C42-2AD7-4129-477C-A30896B1494D}"/>
                          </a:ext>
                        </a:extLst>
                      </p:cNvPr>
                      <p:cNvPicPr/>
                      <p:nvPr/>
                    </p:nvPicPr>
                    <p:blipFill>
                      <a:blip r:embed="rId11"/>
                      <a:stretch>
                        <a:fillRect/>
                      </a:stretch>
                    </p:blipFill>
                    <p:spPr>
                      <a:xfrm>
                        <a:off x="1754469" y="6033558"/>
                        <a:ext cx="1856523" cy="327622"/>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97DCE5F6-68EF-BBFF-3B7F-1DAF0343111C}"/>
              </a:ext>
            </a:extLst>
          </p:cNvPr>
          <p:cNvSpPr txBox="1"/>
          <p:nvPr/>
        </p:nvSpPr>
        <p:spPr>
          <a:xfrm>
            <a:off x="6365327" y="1407844"/>
            <a:ext cx="5469105" cy="1704569"/>
          </a:xfrm>
          <a:prstGeom prst="rect">
            <a:avLst/>
          </a:prstGeom>
          <a:noFill/>
        </p:spPr>
        <p:txBody>
          <a:bodyPr wrap="square">
            <a:spAutoFit/>
          </a:bodyPr>
          <a:lstStyle/>
          <a:p>
            <a:pPr>
              <a:lnSpc>
                <a:spcPct val="150000"/>
              </a:lnSpc>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线性判别分析（</a:t>
            </a:r>
            <a:r>
              <a:rPr lang="en-US" altLang="zh-CN" sz="1800" dirty="0">
                <a:effectLst/>
                <a:latin typeface="微软雅黑" panose="020B0503020204020204" pitchFamily="34" charset="-122"/>
                <a:ea typeface="微软雅黑" panose="020B0503020204020204" pitchFamily="34" charset="-122"/>
              </a:rPr>
              <a:t>Linear Discriminant Analysis, LDA</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）能够识别</a:t>
            </a:r>
            <a:r>
              <a:rPr lang="en-US" altLang="zh-CN" sz="1800" dirty="0">
                <a:effectLst/>
                <a:latin typeface="微软雅黑" panose="020B0503020204020204" pitchFamily="34" charset="-122"/>
                <a:ea typeface="微软雅黑" panose="020B0503020204020204" pitchFamily="34" charset="-122"/>
              </a:rPr>
              <a:t>0/1</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分类问题。</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线性判别分析运用了参数优化思想，具体表达式</a:t>
            </a:r>
            <a:r>
              <a:rPr lang="en-US" altLang="zh-CN" sz="1800" i="1" dirty="0">
                <a:effectLst/>
                <a:latin typeface="微软雅黑" panose="020B0503020204020204" pitchFamily="34" charset="-122"/>
                <a:ea typeface="微软雅黑" panose="020B0503020204020204" pitchFamily="34" charset="-122"/>
                <a:cs typeface="Times New Roman" panose="02020603050405020304" pitchFamily="18" charset="0"/>
              </a:rPr>
              <a:t>J</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w</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如公式所示</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3" name="对象 32">
            <a:extLst>
              <a:ext uri="{FF2B5EF4-FFF2-40B4-BE49-F238E27FC236}">
                <a16:creationId xmlns:a16="http://schemas.microsoft.com/office/drawing/2014/main" id="{A108ED9F-09AE-06AF-C1E5-3EBEAED34BD4}"/>
              </a:ext>
            </a:extLst>
          </p:cNvPr>
          <p:cNvGraphicFramePr>
            <a:graphicFrameLocks noChangeAspect="1"/>
          </p:cNvGraphicFramePr>
          <p:nvPr/>
        </p:nvGraphicFramePr>
        <p:xfrm>
          <a:off x="8150209" y="2696734"/>
          <a:ext cx="1431218" cy="567756"/>
        </p:xfrm>
        <a:graphic>
          <a:graphicData uri="http://schemas.openxmlformats.org/presentationml/2006/ole">
            <mc:AlternateContent xmlns:mc="http://schemas.openxmlformats.org/markup-compatibility/2006">
              <mc:Choice xmlns:v="urn:schemas-microsoft-com:vml" Requires="v">
                <p:oleObj spid="_x0000_s2221" name="Equation" r:id="rId12" imgW="1151865" imgH="457184" progId="Equation.DSMT4">
                  <p:embed/>
                </p:oleObj>
              </mc:Choice>
              <mc:Fallback>
                <p:oleObj name="Equation" r:id="rId12" imgW="1151865" imgH="457184" progId="Equation.DSMT4">
                  <p:embed/>
                  <p:pic>
                    <p:nvPicPr>
                      <p:cNvPr id="33" name="对象 32">
                        <a:extLst>
                          <a:ext uri="{FF2B5EF4-FFF2-40B4-BE49-F238E27FC236}">
                            <a16:creationId xmlns:a16="http://schemas.microsoft.com/office/drawing/2014/main" id="{A108ED9F-09AE-06AF-C1E5-3EBEAED34BD4}"/>
                          </a:ext>
                        </a:extLst>
                      </p:cNvPr>
                      <p:cNvPicPr/>
                      <p:nvPr/>
                    </p:nvPicPr>
                    <p:blipFill>
                      <a:blip r:embed="rId13"/>
                      <a:stretch>
                        <a:fillRect/>
                      </a:stretch>
                    </p:blipFill>
                    <p:spPr>
                      <a:xfrm>
                        <a:off x="8150209" y="2696734"/>
                        <a:ext cx="1431218" cy="567756"/>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6D16B6D7-0BE0-1CD0-99A2-F1839851FDBE}"/>
              </a:ext>
            </a:extLst>
          </p:cNvPr>
          <p:cNvSpPr txBox="1"/>
          <p:nvPr/>
        </p:nvSpPr>
        <p:spPr>
          <a:xfrm>
            <a:off x="6453761" y="3205206"/>
            <a:ext cx="5469105" cy="3367397"/>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其中，</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aseline="-25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代表不同类在直线方程中投影点的均值； </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s</a:t>
            </a:r>
            <a:r>
              <a:rPr lang="en-US" altLang="zh-CN" baseline="-25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s</a:t>
            </a:r>
            <a:r>
              <a:rPr lang="en-US" altLang="zh-CN"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代表不同类投影点至直线方程的方差。</a:t>
            </a:r>
            <a:r>
              <a:rPr lang="en-US" altLang="zh-CN" sz="1800" i="1" dirty="0">
                <a:effectLst/>
                <a:latin typeface="微软雅黑" panose="020B0503020204020204" pitchFamily="34" charset="-122"/>
                <a:ea typeface="微软雅黑" panose="020B0503020204020204" pitchFamily="34" charset="-122"/>
                <a:cs typeface="Times New Roman" panose="02020603050405020304" pitchFamily="18" charset="0"/>
              </a:rPr>
              <a:t> J</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w</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的值需越大越好。</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1800" dirty="0">
                <a:effectLst/>
                <a:latin typeface="微软雅黑" panose="020B0503020204020204" pitchFamily="34" charset="-122"/>
                <a:ea typeface="微软雅黑" panose="020B0503020204020204" pitchFamily="34" charset="-122"/>
              </a:rPr>
              <a:t>最优参数方程如</a:t>
            </a:r>
            <a:r>
              <a:rPr lang="zh-CN" altLang="en-US" sz="1800" dirty="0">
                <a:effectLst/>
                <a:latin typeface="微软雅黑" panose="020B0503020204020204" pitchFamily="34" charset="-122"/>
                <a:ea typeface="微软雅黑" panose="020B0503020204020204" pitchFamily="34" charset="-122"/>
              </a:rPr>
              <a:t>下</a:t>
            </a:r>
            <a:r>
              <a:rPr lang="zh-CN" altLang="zh-CN" sz="1800" dirty="0">
                <a:effectLst/>
                <a:latin typeface="微软雅黑" panose="020B0503020204020204" pitchFamily="34" charset="-122"/>
                <a:ea typeface="微软雅黑" panose="020B0503020204020204" pitchFamily="34" charset="-122"/>
              </a:rPr>
              <a:t>公式所示，可以求出最优参数</a:t>
            </a:r>
            <a:r>
              <a:rPr lang="en-US" altLang="zh-CN" sz="1800" i="1" dirty="0">
                <a:effectLst/>
                <a:latin typeface="微软雅黑" panose="020B0503020204020204" pitchFamily="34" charset="-122"/>
                <a:ea typeface="微软雅黑" panose="020B0503020204020204" pitchFamily="34" charset="-122"/>
              </a:rPr>
              <a:t>w</a:t>
            </a:r>
            <a:r>
              <a:rPr lang="zh-CN" altLang="zh-CN" sz="1800" dirty="0">
                <a:effectLst/>
                <a:latin typeface="微软雅黑" panose="020B0503020204020204" pitchFamily="34" charset="-122"/>
                <a:ea typeface="微软雅黑" panose="020B0503020204020204" pitchFamily="34" charset="-122"/>
              </a:rPr>
              <a:t>。</a:t>
            </a:r>
            <a:endParaRPr lang="en-US" altLang="zh-CN" sz="1800" dirty="0">
              <a:effectLst/>
              <a:latin typeface="微软雅黑" panose="020B0503020204020204" pitchFamily="34" charset="-122"/>
              <a:ea typeface="微软雅黑" panose="020B0503020204020204" pitchFamily="34" charset="-122"/>
            </a:endParaRPr>
          </a:p>
          <a:p>
            <a:pPr>
              <a:lnSpc>
                <a:spcPct val="150000"/>
              </a:lnSpc>
            </a:pPr>
            <a:endParaRPr lang="zh-CN" altLang="zh-CN" sz="1800" dirty="0">
              <a:effectLst/>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得出最优参数</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w</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后，设置阈值</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y</a:t>
            </a:r>
            <a:r>
              <a:rPr lang="en-US" altLang="zh-CN" baseline="-250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进行分类，得出分类结果。</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5" name="对象 34">
            <a:extLst>
              <a:ext uri="{FF2B5EF4-FFF2-40B4-BE49-F238E27FC236}">
                <a16:creationId xmlns:a16="http://schemas.microsoft.com/office/drawing/2014/main" id="{D534D9FC-DA97-56E8-D881-2630C1F24B23}"/>
              </a:ext>
            </a:extLst>
          </p:cNvPr>
          <p:cNvGraphicFramePr>
            <a:graphicFrameLocks noChangeAspect="1"/>
          </p:cNvGraphicFramePr>
          <p:nvPr/>
        </p:nvGraphicFramePr>
        <p:xfrm>
          <a:off x="8708775" y="4893306"/>
          <a:ext cx="782207" cy="464790"/>
        </p:xfrm>
        <a:graphic>
          <a:graphicData uri="http://schemas.openxmlformats.org/presentationml/2006/ole">
            <mc:AlternateContent xmlns:mc="http://schemas.openxmlformats.org/markup-compatibility/2006">
              <mc:Choice xmlns:v="urn:schemas-microsoft-com:vml" Requires="v">
                <p:oleObj spid="_x0000_s2222" name="Equation" r:id="rId14" imgW="657078" imgH="390586" progId="Equation.DSMT4">
                  <p:embed/>
                </p:oleObj>
              </mc:Choice>
              <mc:Fallback>
                <p:oleObj name="Equation" r:id="rId14" imgW="657078" imgH="390586" progId="Equation.DSMT4">
                  <p:embed/>
                  <p:pic>
                    <p:nvPicPr>
                      <p:cNvPr id="35" name="对象 34">
                        <a:extLst>
                          <a:ext uri="{FF2B5EF4-FFF2-40B4-BE49-F238E27FC236}">
                            <a16:creationId xmlns:a16="http://schemas.microsoft.com/office/drawing/2014/main" id="{D534D9FC-DA97-56E8-D881-2630C1F24B23}"/>
                          </a:ext>
                        </a:extLst>
                      </p:cNvPr>
                      <p:cNvPicPr/>
                      <p:nvPr/>
                    </p:nvPicPr>
                    <p:blipFill>
                      <a:blip r:embed="rId15"/>
                      <a:stretch>
                        <a:fillRect/>
                      </a:stretch>
                    </p:blipFill>
                    <p:spPr>
                      <a:xfrm>
                        <a:off x="8708775" y="4893306"/>
                        <a:ext cx="782207" cy="464790"/>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FCE76377-7ECB-DCDD-0EB2-905174C2B31E}"/>
              </a:ext>
            </a:extLst>
          </p:cNvPr>
          <p:cNvSpPr txBox="1"/>
          <p:nvPr/>
        </p:nvSpPr>
        <p:spPr>
          <a:xfrm>
            <a:off x="6236118" y="835437"/>
            <a:ext cx="5534808" cy="1115947"/>
          </a:xfrm>
          <a:prstGeom prst="rect">
            <a:avLst/>
          </a:prstGeom>
          <a:noFill/>
        </p:spPr>
        <p:txBody>
          <a:bodyPr wrap="square">
            <a:spAutoFit/>
          </a:bodyPr>
          <a:lstStyle/>
          <a:p>
            <a:pPr>
              <a:lnSpc>
                <a:spcPct val="20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3</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）线性判别分析（</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LDA</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Wingdings" panose="05000000000000000000" pitchFamily="2" charset="2"/>
              <a:buChar char="p"/>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211876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lang="en-US" altLang="zh-CN" sz="2800" b="1" kern="0" dirty="0">
                <a:latin typeface="微软雅黑" panose="020B0503020204020204" pitchFamily="34" charset="-122"/>
                <a:ea typeface="微软雅黑" panose="020B0503020204020204" pitchFamily="34" charset="-122"/>
                <a:cs typeface="Times New Roman" panose="02020603050405020304" pitchFamily="18" charset="0"/>
              </a:rPr>
              <a:t>iii</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）基于模型的规律分析：</a:t>
            </a:r>
            <a:r>
              <a:rPr lang="zh-CN" altLang="en-US" sz="2800" dirty="0">
                <a:effectLst/>
                <a:latin typeface="微软雅黑" panose="020B0503020204020204" pitchFamily="34" charset="-122"/>
                <a:ea typeface="微软雅黑" panose="020B0503020204020204" pitchFamily="34" charset="-122"/>
                <a:cs typeface="Times New Roman" panose="02020603050405020304" pitchFamily="18" charset="0"/>
              </a:rPr>
              <a:t>深度学习（</a:t>
            </a:r>
            <a:r>
              <a:rPr lang="en-US" altLang="zh-CN" sz="2800" dirty="0">
                <a:effectLst/>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2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dirty="0"/>
          </a:p>
        </p:txBody>
      </p:sp>
      <p:sp>
        <p:nvSpPr>
          <p:cNvPr id="29" name="文本框 28">
            <a:extLst>
              <a:ext uri="{FF2B5EF4-FFF2-40B4-BE49-F238E27FC236}">
                <a16:creationId xmlns:a16="http://schemas.microsoft.com/office/drawing/2014/main" id="{79A93B27-5C2C-E91C-BD36-C2C93803DFA5}"/>
              </a:ext>
            </a:extLst>
          </p:cNvPr>
          <p:cNvSpPr txBox="1"/>
          <p:nvPr/>
        </p:nvSpPr>
        <p:spPr>
          <a:xfrm>
            <a:off x="187918" y="815740"/>
            <a:ext cx="5534808" cy="1115947"/>
          </a:xfrm>
          <a:prstGeom prst="rect">
            <a:avLst/>
          </a:prstGeom>
          <a:noFill/>
        </p:spPr>
        <p:txBody>
          <a:bodyPr wrap="square">
            <a:spAutoFit/>
          </a:bodyPr>
          <a:lstStyle/>
          <a:p>
            <a:pPr>
              <a:lnSpc>
                <a:spcPct val="200000"/>
              </a:lnSpc>
            </a:pP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1</a:t>
            </a:r>
            <a:r>
              <a:rPr lang="zh-CN" altLang="en-US" b="1" dirty="0">
                <a:latin typeface="微软雅黑" panose="020B0503020204020204" pitchFamily="34" charset="-122"/>
                <a:ea typeface="微软雅黑" panose="020B0503020204020204" pitchFamily="34" charset="-122"/>
                <a:sym typeface="+mn-ea"/>
              </a:rPr>
              <a:t>）卷积神经网络（</a:t>
            </a:r>
            <a:r>
              <a:rPr lang="en-US" altLang="zh-CN" b="1" dirty="0">
                <a:latin typeface="微软雅黑" panose="020B0503020204020204" pitchFamily="34" charset="-122"/>
                <a:ea typeface="微软雅黑" panose="020B0503020204020204" pitchFamily="34" charset="-122"/>
                <a:sym typeface="+mn-ea"/>
              </a:rPr>
              <a:t>CNN</a:t>
            </a:r>
            <a:r>
              <a:rPr lang="zh-CN" altLang="en-US" b="1" dirty="0">
                <a:latin typeface="微软雅黑" panose="020B0503020204020204" pitchFamily="34" charset="-122"/>
                <a:ea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sym typeface="+mn-ea"/>
            </a:endParaRPr>
          </a:p>
          <a:p>
            <a:pPr marL="285750" indent="-285750">
              <a:lnSpc>
                <a:spcPct val="200000"/>
              </a:lnSpc>
              <a:buFont typeface="Wingdings" panose="05000000000000000000" pitchFamily="2" charset="2"/>
              <a:buChar char="p"/>
            </a:pPr>
            <a:endParaRPr lang="en-US" altLang="zh-CN" dirty="0">
              <a:latin typeface="微软雅黑" panose="020B0503020204020204" pitchFamily="34" charset="-122"/>
              <a:ea typeface="微软雅黑" panose="020B0503020204020204" pitchFamily="34" charset="-122"/>
              <a:sym typeface="+mn-ea"/>
            </a:endParaRPr>
          </a:p>
        </p:txBody>
      </p:sp>
      <p:sp>
        <p:nvSpPr>
          <p:cNvPr id="30" name="文本框 29">
            <a:extLst>
              <a:ext uri="{FF2B5EF4-FFF2-40B4-BE49-F238E27FC236}">
                <a16:creationId xmlns:a16="http://schemas.microsoft.com/office/drawing/2014/main" id="{00CD29BB-DF7A-EB13-63B3-0F4A13351802}"/>
              </a:ext>
            </a:extLst>
          </p:cNvPr>
          <p:cNvSpPr txBox="1"/>
          <p:nvPr/>
        </p:nvSpPr>
        <p:spPr>
          <a:xfrm>
            <a:off x="405483" y="1360556"/>
            <a:ext cx="11381034" cy="1289905"/>
          </a:xfrm>
          <a:prstGeom prst="rect">
            <a:avLst/>
          </a:prstGeom>
          <a:noFill/>
        </p:spPr>
        <p:txBody>
          <a:bodyPr wrap="square">
            <a:spAutoFit/>
          </a:bodyPr>
          <a:lstStyle/>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卷积神经网络（</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Convolutional Neural Networks, CNN</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）可以用于预测数值。它通过分析煤质来构建特征，并通过其他层</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如卷积层、池化层、全连接层等</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来将这些特征组合在一起，以构建有效的数值预测模型。</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建模步骤包括：数据预处理、特征提取、模型构建</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包括卷积层、池化层、全连接层等</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、训练模型、预测结果。</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2" name="文本框 31">
            <a:extLst>
              <a:ext uri="{FF2B5EF4-FFF2-40B4-BE49-F238E27FC236}">
                <a16:creationId xmlns:a16="http://schemas.microsoft.com/office/drawing/2014/main" id="{0BB8202B-D5FA-A40E-4A47-0BF43CEF4E96}"/>
              </a:ext>
            </a:extLst>
          </p:cNvPr>
          <p:cNvSpPr txBox="1"/>
          <p:nvPr/>
        </p:nvSpPr>
        <p:spPr>
          <a:xfrm>
            <a:off x="665139" y="2609713"/>
            <a:ext cx="9563382" cy="1095813"/>
          </a:xfrm>
          <a:prstGeom prst="rect">
            <a:avLst/>
          </a:prstGeom>
          <a:noFill/>
        </p:spPr>
        <p:txBody>
          <a:bodyPr wrap="square">
            <a:spAutoFit/>
          </a:bodyPr>
          <a:lstStyle/>
          <a:p>
            <a:pPr algn="just">
              <a:lnSpc>
                <a:spcPct val="125000"/>
              </a:lnSpc>
              <a:tabLst>
                <a:tab pos="239395" algn="l"/>
              </a:tabLst>
            </a:pPr>
            <a:r>
              <a:rPr lang="zh-CN" altLang="en-US" dirty="0">
                <a:latin typeface="微软雅黑" panose="020B0503020204020204" pitchFamily="34" charset="-122"/>
                <a:ea typeface="微软雅黑" panose="020B0503020204020204" pitchFamily="34" charset="-122"/>
              </a:rPr>
              <a:t>① </a:t>
            </a:r>
            <a:r>
              <a:rPr lang="zh-CN" altLang="zh-CN" sz="1800" dirty="0">
                <a:effectLst/>
                <a:latin typeface="微软雅黑" panose="020B0503020204020204" pitchFamily="34" charset="-122"/>
                <a:ea typeface="微软雅黑" panose="020B0503020204020204" pitchFamily="34" charset="-122"/>
              </a:rPr>
              <a:t>输入层</a:t>
            </a:r>
          </a:p>
          <a:p>
            <a:pPr indent="304800" algn="l">
              <a:lnSpc>
                <a:spcPct val="125000"/>
              </a:lnSpc>
              <a:tabLst>
                <a:tab pos="239395" algn="l"/>
              </a:tabLst>
            </a:pPr>
            <a:r>
              <a:rPr lang="zh-CN" altLang="zh-CN" sz="1800" dirty="0">
                <a:effectLst/>
                <a:latin typeface="微软雅黑" panose="020B0503020204020204" pitchFamily="34" charset="-122"/>
                <a:ea typeface="微软雅黑" panose="020B0503020204020204" pitchFamily="34" charset="-122"/>
              </a:rPr>
              <a:t>在输入层中，主要输入的数据形式为矩阵。</a:t>
            </a:r>
          </a:p>
          <a:p>
            <a:pPr algn="just">
              <a:lnSpc>
                <a:spcPct val="125000"/>
              </a:lnSpc>
              <a:tabLst>
                <a:tab pos="239395" algn="l"/>
              </a:tabLst>
            </a:pPr>
            <a:r>
              <a:rPr lang="zh-CN" altLang="en-US" dirty="0">
                <a:latin typeface="微软雅黑" panose="020B0503020204020204" pitchFamily="34" charset="-122"/>
                <a:ea typeface="微软雅黑" panose="020B0503020204020204" pitchFamily="34" charset="-122"/>
              </a:rPr>
              <a:t>② </a:t>
            </a:r>
            <a:r>
              <a:rPr lang="zh-CN" altLang="zh-CN" sz="1800" dirty="0">
                <a:effectLst/>
                <a:latin typeface="微软雅黑" panose="020B0503020204020204" pitchFamily="34" charset="-122"/>
                <a:ea typeface="微软雅黑" panose="020B0503020204020204" pitchFamily="34" charset="-122"/>
              </a:rPr>
              <a:t>卷积层</a:t>
            </a:r>
          </a:p>
        </p:txBody>
      </p:sp>
      <p:pic>
        <p:nvPicPr>
          <p:cNvPr id="33" name="Picture 3">
            <a:extLst>
              <a:ext uri="{FF2B5EF4-FFF2-40B4-BE49-F238E27FC236}">
                <a16:creationId xmlns:a16="http://schemas.microsoft.com/office/drawing/2014/main" id="{5C98FD1E-F78B-1ED9-70CB-94772C245B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956" y="3705526"/>
            <a:ext cx="53594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文本框 33">
            <a:extLst>
              <a:ext uri="{FF2B5EF4-FFF2-40B4-BE49-F238E27FC236}">
                <a16:creationId xmlns:a16="http://schemas.microsoft.com/office/drawing/2014/main" id="{89B4C69D-4155-A17B-1BD2-A829F774A5C2}"/>
              </a:ext>
            </a:extLst>
          </p:cNvPr>
          <p:cNvSpPr txBox="1"/>
          <p:nvPr/>
        </p:nvSpPr>
        <p:spPr>
          <a:xfrm>
            <a:off x="684586" y="5644901"/>
            <a:ext cx="5038140" cy="403316"/>
          </a:xfrm>
          <a:prstGeom prst="rect">
            <a:avLst/>
          </a:prstGeom>
          <a:noFill/>
        </p:spPr>
        <p:txBody>
          <a:bodyPr wrap="square">
            <a:spAutoFit/>
          </a:bodyPr>
          <a:lstStyle/>
          <a:p>
            <a:pPr algn="just">
              <a:lnSpc>
                <a:spcPct val="125000"/>
              </a:lnSpc>
              <a:tabLst>
                <a:tab pos="239395" algn="l"/>
              </a:tabLst>
            </a:pPr>
            <a:r>
              <a:rPr lang="zh-CN" altLang="en-US" sz="1800" dirty="0">
                <a:effectLst/>
                <a:latin typeface="微软雅黑" panose="020B0503020204020204" pitchFamily="34" charset="-122"/>
                <a:ea typeface="微软雅黑" panose="020B0503020204020204" pitchFamily="34" charset="-122"/>
              </a:rPr>
              <a:t>③ 激活函数层</a:t>
            </a:r>
            <a:endParaRPr lang="en-US" altLang="zh-CN" sz="1800" dirty="0">
              <a:effectLst/>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352A364A-61E6-6F19-D303-C98049ADAEDC}"/>
              </a:ext>
            </a:extLst>
          </p:cNvPr>
          <p:cNvSpPr txBox="1"/>
          <p:nvPr/>
        </p:nvSpPr>
        <p:spPr>
          <a:xfrm>
            <a:off x="6347633" y="2740127"/>
            <a:ext cx="5038140" cy="403316"/>
          </a:xfrm>
          <a:prstGeom prst="rect">
            <a:avLst/>
          </a:prstGeom>
          <a:noFill/>
        </p:spPr>
        <p:txBody>
          <a:bodyPr wrap="square">
            <a:spAutoFit/>
          </a:bodyPr>
          <a:lstStyle/>
          <a:p>
            <a:pPr algn="just">
              <a:lnSpc>
                <a:spcPct val="125000"/>
              </a:lnSpc>
              <a:tabLst>
                <a:tab pos="239395" algn="l"/>
              </a:tabLst>
            </a:pPr>
            <a:r>
              <a:rPr lang="zh-CN" altLang="en-US" dirty="0">
                <a:latin typeface="微软雅黑" panose="020B0503020204020204" pitchFamily="34" charset="-122"/>
                <a:ea typeface="微软雅黑" panose="020B0503020204020204" pitchFamily="34" charset="-122"/>
              </a:rPr>
              <a:t>④ 池化</a:t>
            </a:r>
            <a:r>
              <a:rPr lang="zh-CN" altLang="en-US" sz="1800" dirty="0">
                <a:effectLst/>
                <a:latin typeface="微软雅黑" panose="020B0503020204020204" pitchFamily="34" charset="-122"/>
                <a:ea typeface="微软雅黑" panose="020B0503020204020204" pitchFamily="34" charset="-122"/>
              </a:rPr>
              <a:t>层</a:t>
            </a:r>
            <a:endParaRPr lang="en-US" altLang="zh-CN" sz="1800" dirty="0">
              <a:effectLst/>
              <a:latin typeface="微软雅黑" panose="020B0503020204020204" pitchFamily="34" charset="-122"/>
              <a:ea typeface="微软雅黑" panose="020B0503020204020204" pitchFamily="34" charset="-122"/>
            </a:endParaRPr>
          </a:p>
        </p:txBody>
      </p:sp>
      <p:pic>
        <p:nvPicPr>
          <p:cNvPr id="36" name="图片 1">
            <a:extLst>
              <a:ext uri="{FF2B5EF4-FFF2-40B4-BE49-F238E27FC236}">
                <a16:creationId xmlns:a16="http://schemas.microsoft.com/office/drawing/2014/main" id="{C8929E3E-1A30-032E-05E3-F3CD09D98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148" y="3171795"/>
            <a:ext cx="3465656" cy="219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36">
            <a:extLst>
              <a:ext uri="{FF2B5EF4-FFF2-40B4-BE49-F238E27FC236}">
                <a16:creationId xmlns:a16="http://schemas.microsoft.com/office/drawing/2014/main" id="{492C289E-CEA9-A6C7-3617-15A2FE3177CB}"/>
              </a:ext>
            </a:extLst>
          </p:cNvPr>
          <p:cNvSpPr txBox="1"/>
          <p:nvPr/>
        </p:nvSpPr>
        <p:spPr>
          <a:xfrm>
            <a:off x="6347633" y="5507532"/>
            <a:ext cx="5038140" cy="403316"/>
          </a:xfrm>
          <a:prstGeom prst="rect">
            <a:avLst/>
          </a:prstGeom>
          <a:noFill/>
        </p:spPr>
        <p:txBody>
          <a:bodyPr wrap="square">
            <a:spAutoFit/>
          </a:bodyPr>
          <a:lstStyle/>
          <a:p>
            <a:pPr algn="just">
              <a:lnSpc>
                <a:spcPct val="125000"/>
              </a:lnSpc>
              <a:tabLst>
                <a:tab pos="239395" algn="l"/>
              </a:tabLst>
            </a:pPr>
            <a:r>
              <a:rPr lang="zh-CN" altLang="en-US" dirty="0">
                <a:latin typeface="微软雅黑" panose="020B0503020204020204" pitchFamily="34" charset="-122"/>
                <a:ea typeface="微软雅黑" panose="020B0503020204020204" pitchFamily="34" charset="-122"/>
              </a:rPr>
              <a:t>⑤ 全连接层</a:t>
            </a:r>
            <a:r>
              <a:rPr lang="zh-CN" altLang="en-US" sz="1800" dirty="0">
                <a:effectLst/>
                <a:latin typeface="微软雅黑" panose="020B0503020204020204" pitchFamily="34" charset="-122"/>
                <a:ea typeface="微软雅黑" panose="020B0503020204020204" pitchFamily="34" charset="-122"/>
              </a:rPr>
              <a:t>层</a:t>
            </a:r>
            <a:endParaRPr lang="en-US" altLang="zh-CN" sz="1800" dirty="0">
              <a:effectLst/>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ECB73A85-1C3F-860B-206E-B412709D2E65}"/>
              </a:ext>
            </a:extLst>
          </p:cNvPr>
          <p:cNvSpPr txBox="1"/>
          <p:nvPr/>
        </p:nvSpPr>
        <p:spPr>
          <a:xfrm>
            <a:off x="6644469" y="5862687"/>
            <a:ext cx="4800594" cy="754694"/>
          </a:xfrm>
          <a:prstGeom prst="rect">
            <a:avLst/>
          </a:prstGeom>
          <a:noFill/>
        </p:spPr>
        <p:txBody>
          <a:bodyPr wrap="square">
            <a:spAutoFit/>
          </a:bodyPr>
          <a:lstStyle/>
          <a:p>
            <a:pPr>
              <a:lnSpc>
                <a:spcPct val="125000"/>
              </a:lnSpc>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在该层中，运用非线性组合，转换从先前层级所得特征</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cxnSp>
        <p:nvCxnSpPr>
          <p:cNvPr id="39" name="直接连接符 38">
            <a:extLst>
              <a:ext uri="{FF2B5EF4-FFF2-40B4-BE49-F238E27FC236}">
                <a16:creationId xmlns:a16="http://schemas.microsoft.com/office/drawing/2014/main" id="{F2809F0B-EF0C-BEC0-D9FF-B77ADDF4F38B}"/>
              </a:ext>
            </a:extLst>
          </p:cNvPr>
          <p:cNvCxnSpPr>
            <a:cxnSpLocks/>
          </p:cNvCxnSpPr>
          <p:nvPr/>
        </p:nvCxnSpPr>
        <p:spPr>
          <a:xfrm>
            <a:off x="6120805" y="2828039"/>
            <a:ext cx="0" cy="3870473"/>
          </a:xfrm>
          <a:prstGeom prst="line">
            <a:avLst/>
          </a:prstGeom>
          <a:ln w="1905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EE78201C-F64A-5769-CC21-AADF28E5BA09}"/>
              </a:ext>
            </a:extLst>
          </p:cNvPr>
          <p:cNvSpPr txBox="1"/>
          <p:nvPr/>
        </p:nvSpPr>
        <p:spPr>
          <a:xfrm>
            <a:off x="907567" y="6005905"/>
            <a:ext cx="5213238" cy="754694"/>
          </a:xfrm>
          <a:prstGeom prst="rect">
            <a:avLst/>
          </a:prstGeom>
          <a:noFill/>
        </p:spPr>
        <p:txBody>
          <a:bodyPr wrap="square">
            <a:spAutoFit/>
          </a:bodyPr>
          <a:lstStyle/>
          <a:p>
            <a:pPr>
              <a:lnSpc>
                <a:spcPct val="125000"/>
              </a:lnSpc>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神经元通过激活函数实现激励处理。常见的有</a:t>
            </a:r>
            <a:r>
              <a:rPr lang="en-US" altLang="zh-CN" sz="1800" dirty="0" err="1">
                <a:effectLst/>
                <a:latin typeface="微软雅黑" panose="020B0503020204020204" pitchFamily="34" charset="-122"/>
                <a:ea typeface="微软雅黑" panose="020B0503020204020204" pitchFamily="34" charset="-122"/>
              </a:rPr>
              <a:t>ReLU</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函数、</a:t>
            </a:r>
            <a:r>
              <a:rPr lang="en-US" altLang="zh-CN" sz="1800" dirty="0">
                <a:effectLst/>
                <a:latin typeface="微软雅黑" panose="020B0503020204020204" pitchFamily="34" charset="-122"/>
                <a:ea typeface="微软雅黑" panose="020B0503020204020204" pitchFamily="34" charset="-122"/>
              </a:rPr>
              <a:t>Sigmoid</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函数和</a:t>
            </a:r>
            <a:r>
              <a:rPr lang="en-US" altLang="zh-CN" sz="1800" dirty="0">
                <a:effectLst/>
                <a:latin typeface="微软雅黑" panose="020B0503020204020204" pitchFamily="34" charset="-122"/>
                <a:ea typeface="微软雅黑" panose="020B0503020204020204" pitchFamily="34" charset="-122"/>
              </a:rPr>
              <a:t>Tanh</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函数。</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2702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lang="en-US" altLang="zh-CN" sz="2800" b="1" kern="0" dirty="0">
                <a:latin typeface="微软雅黑" panose="020B0503020204020204" pitchFamily="34" charset="-122"/>
                <a:ea typeface="微软雅黑" panose="020B0503020204020204" pitchFamily="34" charset="-122"/>
                <a:cs typeface="Times New Roman" panose="02020603050405020304" pitchFamily="18" charset="0"/>
              </a:rPr>
              <a:t>iii</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）基于模型的规律分析</a:t>
            </a:r>
            <a:r>
              <a:rPr lang="en-US" altLang="zh-CN" sz="2800" b="1"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effectLst/>
                <a:latin typeface="微软雅黑" panose="020B0503020204020204" pitchFamily="34" charset="-122"/>
                <a:ea typeface="微软雅黑" panose="020B0503020204020204" pitchFamily="34" charset="-122"/>
                <a:cs typeface="Times New Roman" panose="02020603050405020304" pitchFamily="18" charset="0"/>
              </a:rPr>
              <a:t>深度学习（</a:t>
            </a:r>
            <a:r>
              <a:rPr lang="en-US" altLang="zh-CN" sz="2800" dirty="0">
                <a:effectLst/>
                <a:latin typeface="微软雅黑" panose="020B0503020204020204" pitchFamily="34" charset="-122"/>
                <a:ea typeface="微软雅黑" panose="020B0503020204020204" pitchFamily="34" charset="-122"/>
                <a:cs typeface="Times New Roman" panose="02020603050405020304" pitchFamily="18" charset="0"/>
              </a:rPr>
              <a:t>RNN</a:t>
            </a:r>
            <a:r>
              <a:rPr lang="zh-CN" altLang="en-US" sz="2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dirty="0"/>
          </a:p>
        </p:txBody>
      </p:sp>
      <p:sp>
        <p:nvSpPr>
          <p:cNvPr id="19" name="文本框 18">
            <a:extLst>
              <a:ext uri="{FF2B5EF4-FFF2-40B4-BE49-F238E27FC236}">
                <a16:creationId xmlns:a16="http://schemas.microsoft.com/office/drawing/2014/main" id="{5198ECBD-4477-4AB8-49CB-40F799AC198B}"/>
              </a:ext>
            </a:extLst>
          </p:cNvPr>
          <p:cNvSpPr txBox="1"/>
          <p:nvPr/>
        </p:nvSpPr>
        <p:spPr>
          <a:xfrm>
            <a:off x="593514" y="1974064"/>
            <a:ext cx="5534808" cy="3782895"/>
          </a:xfrm>
          <a:prstGeom prst="rect">
            <a:avLst/>
          </a:prstGeom>
          <a:noFill/>
        </p:spPr>
        <p:txBody>
          <a:bodyPr wrap="square">
            <a:spAutoFit/>
          </a:bodyPr>
          <a:lstStyle/>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循环神经网络（</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Recurrent Neural Network, </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RNN</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）是一类以序列（</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sequence</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）数据为输入，在序列的演进方向进行递归（</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recursion</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）且所有节点（循环单元）按链式连接的递归神经网络（</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recursive neural network</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因此，在煤质数据的分析过程中，循环神经网络能够很好地结合煤质数据（日报、月报）的时序特征进行分析预测。</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4" name="文本框 33">
            <a:extLst>
              <a:ext uri="{FF2B5EF4-FFF2-40B4-BE49-F238E27FC236}">
                <a16:creationId xmlns:a16="http://schemas.microsoft.com/office/drawing/2014/main" id="{A84CBBA7-6167-9AF6-90A9-FCC23ED2546C}"/>
              </a:ext>
            </a:extLst>
          </p:cNvPr>
          <p:cNvSpPr txBox="1"/>
          <p:nvPr/>
        </p:nvSpPr>
        <p:spPr>
          <a:xfrm>
            <a:off x="278969" y="912062"/>
            <a:ext cx="5534808" cy="562783"/>
          </a:xfrm>
          <a:prstGeom prst="rect">
            <a:avLst/>
          </a:prstGeom>
          <a:noFill/>
        </p:spPr>
        <p:txBody>
          <a:bodyPr wrap="square">
            <a:spAutoFit/>
          </a:bodyPr>
          <a:lstStyle/>
          <a:p>
            <a:pPr>
              <a:lnSpc>
                <a:spcPct val="20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循环神经网络</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b="1" dirty="0" err="1">
                <a:solidFill>
                  <a:schemeClr val="tx1">
                    <a:lumMod val="75000"/>
                    <a:lumOff val="25000"/>
                  </a:schemeClr>
                </a:solidFill>
                <a:latin typeface="微软雅黑" panose="020B0503020204020204" pitchFamily="34" charset="-122"/>
                <a:ea typeface="微软雅黑" panose="020B0503020204020204" pitchFamily="34" charset="-122"/>
                <a:sym typeface="+mn-ea"/>
              </a:rPr>
              <a:t>RNN</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7170" name="Picture 2">
            <a:extLst>
              <a:ext uri="{FF2B5EF4-FFF2-40B4-BE49-F238E27FC236}">
                <a16:creationId xmlns:a16="http://schemas.microsoft.com/office/drawing/2014/main" id="{24A86415-BB9C-C0FA-DE2A-12222B6A42A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8223"/>
          <a:stretch/>
        </p:blipFill>
        <p:spPr bwMode="auto">
          <a:xfrm>
            <a:off x="6812690" y="1974064"/>
            <a:ext cx="4785796" cy="3361931"/>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BC5336F9-0914-F606-AF24-598C8C20829C}"/>
              </a:ext>
            </a:extLst>
          </p:cNvPr>
          <p:cNvSpPr txBox="1"/>
          <p:nvPr/>
        </p:nvSpPr>
        <p:spPr>
          <a:xfrm>
            <a:off x="6235698" y="5335995"/>
            <a:ext cx="6123214" cy="455894"/>
          </a:xfrm>
          <a:prstGeom prst="rect">
            <a:avLst/>
          </a:prstGeom>
          <a:noFill/>
        </p:spPr>
        <p:txBody>
          <a:bodyPr wrap="square">
            <a:spAutoFit/>
          </a:bodyPr>
          <a:lstStyle/>
          <a:p>
            <a:pPr algn="ctr">
              <a:lnSpc>
                <a:spcPct val="150000"/>
              </a:lnSpc>
            </a:pPr>
            <a:r>
              <a:rPr lang="zh-CN" altLang="zh-CN" sz="18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8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循环神经网络</a:t>
            </a:r>
            <a:endParaRPr lang="zh-CN" altLang="zh-CN" sz="1600" dirty="0">
              <a:effectLst/>
              <a:latin typeface="微软雅黑" panose="020B0503020204020204" pitchFamily="34" charset="-122"/>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634178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lang="en-US" altLang="zh-CN" sz="2800" b="1" kern="0" dirty="0">
                <a:latin typeface="微软雅黑" panose="020B0503020204020204" pitchFamily="34" charset="-122"/>
                <a:ea typeface="微软雅黑" panose="020B0503020204020204" pitchFamily="34" charset="-122"/>
                <a:cs typeface="Times New Roman" panose="02020603050405020304" pitchFamily="18" charset="0"/>
              </a:rPr>
              <a:t>iii</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）基于模型的规律分析</a:t>
            </a:r>
            <a:r>
              <a:rPr lang="en-US" altLang="zh-CN" sz="2800" b="1"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effectLst/>
                <a:latin typeface="微软雅黑" panose="020B0503020204020204" pitchFamily="34" charset="-122"/>
                <a:ea typeface="微软雅黑" panose="020B0503020204020204" pitchFamily="34" charset="-122"/>
                <a:cs typeface="Times New Roman" panose="02020603050405020304" pitchFamily="18" charset="0"/>
              </a:rPr>
              <a:t>深度学习（</a:t>
            </a:r>
            <a:r>
              <a:rPr lang="en-US" altLang="zh-CN" sz="2800" dirty="0">
                <a:effectLst/>
                <a:latin typeface="微软雅黑" panose="020B0503020204020204" pitchFamily="34" charset="-122"/>
                <a:ea typeface="微软雅黑" panose="020B0503020204020204" pitchFamily="34" charset="-122"/>
                <a:cs typeface="Times New Roman" panose="02020603050405020304" pitchFamily="18" charset="0"/>
              </a:rPr>
              <a:t>LSTM</a:t>
            </a:r>
            <a:r>
              <a:rPr lang="zh-CN" altLang="en-US" sz="2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dirty="0"/>
          </a:p>
        </p:txBody>
      </p:sp>
      <p:sp>
        <p:nvSpPr>
          <p:cNvPr id="19" name="文本框 18">
            <a:extLst>
              <a:ext uri="{FF2B5EF4-FFF2-40B4-BE49-F238E27FC236}">
                <a16:creationId xmlns:a16="http://schemas.microsoft.com/office/drawing/2014/main" id="{5198ECBD-4477-4AB8-49CB-40F799AC198B}"/>
              </a:ext>
            </a:extLst>
          </p:cNvPr>
          <p:cNvSpPr txBox="1"/>
          <p:nvPr/>
        </p:nvSpPr>
        <p:spPr>
          <a:xfrm>
            <a:off x="593513" y="1330681"/>
            <a:ext cx="11026057" cy="874407"/>
          </a:xfrm>
          <a:prstGeom prst="rect">
            <a:avLst/>
          </a:prstGeom>
          <a:noFill/>
        </p:spPr>
        <p:txBody>
          <a:bodyPr wrap="square">
            <a:spAutoFit/>
          </a:bodyPr>
          <a:lstStyle/>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近年来，长短期记忆网络（</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Long Short-Term Memory , LSTM</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能够以更复杂的网络结构来综合更多信息，从而获取更长期的筛选信息与记忆能力</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LSTM</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能够结合煤质数据的时序信息进行分析。其结构如下：</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0" name="文本框 19">
            <a:extLst>
              <a:ext uri="{FF2B5EF4-FFF2-40B4-BE49-F238E27FC236}">
                <a16:creationId xmlns:a16="http://schemas.microsoft.com/office/drawing/2014/main" id="{B4628E94-02D4-B3AF-179F-EC9BE16203C4}"/>
              </a:ext>
            </a:extLst>
          </p:cNvPr>
          <p:cNvSpPr txBox="1"/>
          <p:nvPr/>
        </p:nvSpPr>
        <p:spPr>
          <a:xfrm>
            <a:off x="436076" y="2251912"/>
            <a:ext cx="5527291" cy="403316"/>
          </a:xfrm>
          <a:prstGeom prst="rect">
            <a:avLst/>
          </a:prstGeom>
          <a:noFill/>
        </p:spPr>
        <p:txBody>
          <a:bodyPr wrap="square">
            <a:spAutoFit/>
          </a:bodyPr>
          <a:lstStyle/>
          <a:p>
            <a:pPr algn="just">
              <a:lnSpc>
                <a:spcPct val="125000"/>
              </a:lnSpc>
              <a:tabLst>
                <a:tab pos="239395" algn="l"/>
              </a:tabLst>
            </a:pPr>
            <a:r>
              <a:rPr lang="zh-CN" altLang="en-US" dirty="0">
                <a:latin typeface="微软雅黑" panose="020B0503020204020204" pitchFamily="34" charset="-122"/>
                <a:ea typeface="微软雅黑" panose="020B0503020204020204" pitchFamily="34" charset="-122"/>
              </a:rPr>
              <a:t>① 遗忘门</a:t>
            </a:r>
            <a:endParaRPr lang="zh-CN" altLang="zh-CN" sz="1800" dirty="0">
              <a:effectLst/>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06688701-2EF9-7514-BA43-9E201959E6DD}"/>
              </a:ext>
            </a:extLst>
          </p:cNvPr>
          <p:cNvSpPr txBox="1"/>
          <p:nvPr/>
        </p:nvSpPr>
        <p:spPr>
          <a:xfrm>
            <a:off x="436076" y="4506789"/>
            <a:ext cx="5038140" cy="403316"/>
          </a:xfrm>
          <a:prstGeom prst="rect">
            <a:avLst/>
          </a:prstGeom>
          <a:noFill/>
        </p:spPr>
        <p:txBody>
          <a:bodyPr wrap="square">
            <a:spAutoFit/>
          </a:bodyPr>
          <a:lstStyle/>
          <a:p>
            <a:pPr algn="just">
              <a:lnSpc>
                <a:spcPct val="125000"/>
              </a:lnSpc>
              <a:tabLst>
                <a:tab pos="239395" algn="l"/>
              </a:tabLst>
            </a:pPr>
            <a:r>
              <a:rPr lang="zh-CN" altLang="en-US" dirty="0">
                <a:latin typeface="微软雅黑" panose="020B0503020204020204" pitchFamily="34" charset="-122"/>
                <a:ea typeface="微软雅黑" panose="020B0503020204020204" pitchFamily="34" charset="-122"/>
              </a:rPr>
              <a:t>②</a:t>
            </a:r>
            <a:r>
              <a:rPr lang="zh-CN" altLang="en-US" sz="1800" dirty="0">
                <a:effectLst/>
                <a:latin typeface="微软雅黑" panose="020B0503020204020204" pitchFamily="34" charset="-122"/>
                <a:ea typeface="微软雅黑" panose="020B0503020204020204" pitchFamily="34" charset="-122"/>
              </a:rPr>
              <a:t> 输入门</a:t>
            </a:r>
            <a:endParaRPr lang="en-US" altLang="zh-CN" sz="1800" dirty="0">
              <a:effectLst/>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A2325EB5-F8DB-A9B3-9F26-AF74F443B95A}"/>
              </a:ext>
            </a:extLst>
          </p:cNvPr>
          <p:cNvSpPr txBox="1"/>
          <p:nvPr/>
        </p:nvSpPr>
        <p:spPr>
          <a:xfrm>
            <a:off x="6342630" y="2302098"/>
            <a:ext cx="5038140" cy="403316"/>
          </a:xfrm>
          <a:prstGeom prst="rect">
            <a:avLst/>
          </a:prstGeom>
          <a:noFill/>
        </p:spPr>
        <p:txBody>
          <a:bodyPr wrap="square">
            <a:spAutoFit/>
          </a:bodyPr>
          <a:lstStyle/>
          <a:p>
            <a:pPr algn="just">
              <a:lnSpc>
                <a:spcPct val="125000"/>
              </a:lnSpc>
              <a:tabLst>
                <a:tab pos="239395" algn="l"/>
              </a:tabLst>
            </a:pPr>
            <a:r>
              <a:rPr lang="zh-CN" altLang="en-US" dirty="0">
                <a:latin typeface="微软雅黑" panose="020B0503020204020204" pitchFamily="34" charset="-122"/>
                <a:ea typeface="微软雅黑" panose="020B0503020204020204" pitchFamily="34" charset="-122"/>
              </a:rPr>
              <a:t>③ 输出门</a:t>
            </a:r>
            <a:endParaRPr lang="en-US" altLang="zh-CN" sz="1800" dirty="0">
              <a:effectLst/>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227EC074-6AD1-B963-A778-0A49B88C771D}"/>
              </a:ext>
            </a:extLst>
          </p:cNvPr>
          <p:cNvSpPr txBox="1"/>
          <p:nvPr/>
        </p:nvSpPr>
        <p:spPr>
          <a:xfrm>
            <a:off x="6665855" y="5101205"/>
            <a:ext cx="4800594" cy="754694"/>
          </a:xfrm>
          <a:prstGeom prst="rect">
            <a:avLst/>
          </a:prstGeom>
          <a:noFill/>
        </p:spPr>
        <p:txBody>
          <a:bodyPr wrap="square">
            <a:spAutoFit/>
          </a:bodyPr>
          <a:lstStyle/>
          <a:p>
            <a:pPr>
              <a:lnSpc>
                <a:spcPct val="125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其中，</a:t>
            </a:r>
            <a:r>
              <a:rPr lang="en-US" altLang="zh-CN" sz="1800" i="1" dirty="0" err="1">
                <a:effectLst/>
                <a:latin typeface="微软雅黑" panose="020B0503020204020204" pitchFamily="34" charset="-122"/>
                <a:ea typeface="微软雅黑" panose="020B0503020204020204" pitchFamily="34" charset="-122"/>
                <a:cs typeface="Times New Roman" panose="02020603050405020304" pitchFamily="18" charset="0"/>
              </a:rPr>
              <a:t>c</a:t>
            </a:r>
            <a:r>
              <a:rPr lang="en-US" altLang="zh-CN" sz="1800" i="1"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为当前节点的状态，</a:t>
            </a:r>
            <a:r>
              <a:rPr lang="en-US" altLang="zh-CN" sz="1800" i="1" dirty="0" err="1">
                <a:effectLst/>
                <a:latin typeface="微软雅黑" panose="020B0503020204020204" pitchFamily="34" charset="-122"/>
                <a:ea typeface="微软雅黑" panose="020B0503020204020204" pitchFamily="34" charset="-122"/>
                <a:cs typeface="Times New Roman" panose="02020603050405020304" pitchFamily="18" charset="0"/>
              </a:rPr>
              <a:t>h</a:t>
            </a:r>
            <a:r>
              <a:rPr lang="en-US" altLang="zh-CN" sz="1800" i="1"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为隐藏层的状态。</a:t>
            </a:r>
            <a:endParaRPr lang="zh-CN" altLang="en-US" dirty="0">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0D83DC69-743D-261E-C6DA-F5EAA9565F56}"/>
              </a:ext>
            </a:extLst>
          </p:cNvPr>
          <p:cNvCxnSpPr>
            <a:cxnSpLocks/>
          </p:cNvCxnSpPr>
          <p:nvPr/>
        </p:nvCxnSpPr>
        <p:spPr>
          <a:xfrm>
            <a:off x="6125806" y="2413591"/>
            <a:ext cx="5003" cy="4295983"/>
          </a:xfrm>
          <a:prstGeom prst="line">
            <a:avLst/>
          </a:prstGeom>
          <a:ln w="1905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BA56FDB-3C0A-D7BE-7799-33DF3CD43703}"/>
              </a:ext>
            </a:extLst>
          </p:cNvPr>
          <p:cNvSpPr txBox="1"/>
          <p:nvPr/>
        </p:nvSpPr>
        <p:spPr>
          <a:xfrm>
            <a:off x="725551" y="4884136"/>
            <a:ext cx="5213238" cy="754694"/>
          </a:xfrm>
          <a:prstGeom prst="rect">
            <a:avLst/>
          </a:prstGeom>
          <a:noFill/>
        </p:spPr>
        <p:txBody>
          <a:bodyPr wrap="square">
            <a:spAutoFit/>
          </a:bodyPr>
          <a:lstStyle/>
          <a:p>
            <a:pPr>
              <a:lnSpc>
                <a:spcPct val="125000"/>
              </a:lnSpc>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输入门应用</a:t>
            </a:r>
            <a:r>
              <a:rPr lang="en-US" altLang="zh-CN" sz="1800" dirty="0">
                <a:effectLst/>
                <a:latin typeface="微软雅黑" panose="020B0503020204020204" pitchFamily="34" charset="-122"/>
                <a:ea typeface="微软雅黑" panose="020B0503020204020204" pitchFamily="34" charset="-122"/>
              </a:rPr>
              <a:t>tanh</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函数，综合上一层的状态信息与现有的输入信息，计算当前的临时状态</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graphicFrame>
        <p:nvGraphicFramePr>
          <p:cNvPr id="26" name="对象 25">
            <a:extLst>
              <a:ext uri="{FF2B5EF4-FFF2-40B4-BE49-F238E27FC236}">
                <a16:creationId xmlns:a16="http://schemas.microsoft.com/office/drawing/2014/main" id="{B8D84C18-C908-C99B-0F88-4CD1F871CE35}"/>
              </a:ext>
            </a:extLst>
          </p:cNvPr>
          <p:cNvGraphicFramePr>
            <a:graphicFrameLocks noChangeAspect="1"/>
          </p:cNvGraphicFramePr>
          <p:nvPr/>
        </p:nvGraphicFramePr>
        <p:xfrm>
          <a:off x="1740195" y="3404980"/>
          <a:ext cx="2732237" cy="336759"/>
        </p:xfrm>
        <a:graphic>
          <a:graphicData uri="http://schemas.openxmlformats.org/presentationml/2006/ole">
            <mc:AlternateContent xmlns:mc="http://schemas.openxmlformats.org/markup-compatibility/2006">
              <mc:Choice xmlns:v="urn:schemas-microsoft-com:vml" Requires="v">
                <p:oleObj spid="_x0000_s3185" name="Equation" r:id="rId3" imgW="1932730" imgH="237952" progId="Equation.DSMT4">
                  <p:embed/>
                </p:oleObj>
              </mc:Choice>
              <mc:Fallback>
                <p:oleObj name="Equation" r:id="rId3" imgW="1932730" imgH="237952" progId="Equation.DSMT4">
                  <p:embed/>
                  <p:pic>
                    <p:nvPicPr>
                      <p:cNvPr id="26" name="对象 25">
                        <a:extLst>
                          <a:ext uri="{FF2B5EF4-FFF2-40B4-BE49-F238E27FC236}">
                            <a16:creationId xmlns:a16="http://schemas.microsoft.com/office/drawing/2014/main" id="{B8D84C18-C908-C99B-0F88-4CD1F871CE35}"/>
                          </a:ext>
                        </a:extLst>
                      </p:cNvPr>
                      <p:cNvPicPr/>
                      <p:nvPr/>
                    </p:nvPicPr>
                    <p:blipFill>
                      <a:blip r:embed="rId4"/>
                      <a:stretch>
                        <a:fillRect/>
                      </a:stretch>
                    </p:blipFill>
                    <p:spPr>
                      <a:xfrm>
                        <a:off x="1740195" y="3404980"/>
                        <a:ext cx="2732237" cy="336759"/>
                      </a:xfrm>
                      <a:prstGeom prst="rect">
                        <a:avLst/>
                      </a:prstGeom>
                    </p:spPr>
                  </p:pic>
                </p:oleObj>
              </mc:Fallback>
            </mc:AlternateContent>
          </a:graphicData>
        </a:graphic>
      </p:graphicFrame>
      <p:sp>
        <p:nvSpPr>
          <p:cNvPr id="27" name="文本框 26">
            <a:extLst>
              <a:ext uri="{FF2B5EF4-FFF2-40B4-BE49-F238E27FC236}">
                <a16:creationId xmlns:a16="http://schemas.microsoft.com/office/drawing/2014/main" id="{80C8385A-C70E-37BE-626A-72943B773769}"/>
              </a:ext>
            </a:extLst>
          </p:cNvPr>
          <p:cNvSpPr txBox="1"/>
          <p:nvPr/>
        </p:nvSpPr>
        <p:spPr>
          <a:xfrm>
            <a:off x="725552" y="3780675"/>
            <a:ext cx="5213237" cy="754694"/>
          </a:xfrm>
          <a:prstGeom prst="rect">
            <a:avLst/>
          </a:prstGeom>
          <a:noFill/>
        </p:spPr>
        <p:txBody>
          <a:bodyPr wrap="square">
            <a:spAutoFit/>
          </a:bodyPr>
          <a:lstStyle/>
          <a:p>
            <a:pPr>
              <a:lnSpc>
                <a:spcPct val="125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其中，</a:t>
            </a:r>
            <a:r>
              <a:rPr lang="en-US" altLang="zh-CN" sz="1800" i="1" dirty="0">
                <a:effectLst/>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1800" i="1" baseline="-25000" dirty="0">
                <a:effectLst/>
                <a:latin typeface="微软雅黑" panose="020B0503020204020204" pitchFamily="34" charset="-122"/>
                <a:ea typeface="微软雅黑" panose="020B0503020204020204" pitchFamily="34" charset="-122"/>
                <a:cs typeface="Times New Roman" panose="02020603050405020304" pitchFamily="18" charset="0"/>
              </a:rPr>
              <a:t>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为遗忘门输出，</a:t>
            </a:r>
            <a:r>
              <a:rPr lang="en-US" altLang="zh-CN" sz="1800" i="1" dirty="0" err="1">
                <a:effectLst/>
                <a:latin typeface="微软雅黑" panose="020B0503020204020204" pitchFamily="34" charset="-122"/>
                <a:ea typeface="微软雅黑" panose="020B0503020204020204" pitchFamily="34" charset="-122"/>
                <a:cs typeface="Times New Roman" panose="02020603050405020304" pitchFamily="18" charset="0"/>
              </a:rPr>
              <a:t>W</a:t>
            </a:r>
            <a:r>
              <a:rPr lang="en-US" altLang="zh-CN" sz="1800" i="1"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为遗忘门权重，</a:t>
            </a:r>
            <a:r>
              <a:rPr lang="en-US" altLang="zh-CN" sz="1800" i="1" dirty="0">
                <a:effectLst/>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800" i="1" baseline="-25000" dirty="0">
                <a:effectLst/>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为遗忘门偏置，</a:t>
            </a:r>
            <a:r>
              <a:rPr lang="en-US" altLang="zh-CN" sz="1800" i="1" dirty="0">
                <a:effectLst/>
                <a:latin typeface="微软雅黑" panose="020B0503020204020204" pitchFamily="34" charset="-122"/>
                <a:ea typeface="微软雅黑" panose="020B0503020204020204" pitchFamily="34" charset="-122"/>
                <a:cs typeface="Times New Roman" panose="02020603050405020304" pitchFamily="18" charset="0"/>
              </a:rPr>
              <a:t>h</a:t>
            </a:r>
            <a:r>
              <a:rPr lang="en-US" altLang="zh-CN" sz="1800" i="1" baseline="-25000" dirty="0">
                <a:effectLst/>
                <a:latin typeface="微软雅黑" panose="020B0503020204020204" pitchFamily="34" charset="-122"/>
                <a:ea typeface="微软雅黑" panose="020B0503020204020204" pitchFamily="34" charset="-122"/>
                <a:cs typeface="Times New Roman" panose="02020603050405020304" pitchFamily="18" charset="0"/>
              </a:rPr>
              <a:t>t-1</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为上层状态，</a:t>
            </a:r>
            <a:r>
              <a:rPr lang="en-US" altLang="zh-CN" sz="1800" i="1" dirty="0" err="1">
                <a:effectLst/>
                <a:latin typeface="微软雅黑" panose="020B0503020204020204" pitchFamily="34" charset="-122"/>
                <a:ea typeface="微软雅黑" panose="020B0503020204020204" pitchFamily="34" charset="-122"/>
                <a:cs typeface="Times New Roman" panose="02020603050405020304" pitchFamily="18" charset="0"/>
              </a:rPr>
              <a:t>x</a:t>
            </a:r>
            <a:r>
              <a:rPr lang="en-US" altLang="zh-CN" sz="1800" i="1"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为当前输入值。</a:t>
            </a:r>
            <a:endParaRPr lang="zh-CN" altLang="en-US"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797FB98F-C2B9-E877-09DE-EA90E4B82DF6}"/>
              </a:ext>
            </a:extLst>
          </p:cNvPr>
          <p:cNvSpPr txBox="1"/>
          <p:nvPr/>
        </p:nvSpPr>
        <p:spPr>
          <a:xfrm>
            <a:off x="699602" y="2653880"/>
            <a:ext cx="5396398" cy="749564"/>
          </a:xfrm>
          <a:prstGeom prst="rect">
            <a:avLst/>
          </a:prstGeom>
          <a:noFill/>
        </p:spPr>
        <p:txBody>
          <a:bodyPr wrap="square">
            <a:spAutoFit/>
          </a:bodyPr>
          <a:lstStyle/>
          <a:p>
            <a:pPr algn="l">
              <a:lnSpc>
                <a:spcPct val="125000"/>
              </a:lnSpc>
              <a:tabLst>
                <a:tab pos="239395" algn="l"/>
              </a:tabLst>
            </a:pPr>
            <a:r>
              <a:rPr lang="zh-CN" altLang="en-US" sz="1800" dirty="0">
                <a:effectLst/>
                <a:latin typeface="微软雅黑" panose="020B0503020204020204" pitchFamily="34" charset="-122"/>
                <a:ea typeface="微软雅黑" panose="020B0503020204020204" pitchFamily="34" charset="-122"/>
              </a:rPr>
              <a:t>遗忘门应用</a:t>
            </a:r>
            <a:r>
              <a:rPr lang="en-US" altLang="zh-CN" sz="1800" dirty="0">
                <a:effectLst/>
                <a:latin typeface="微软雅黑" panose="020B0503020204020204" pitchFamily="34" charset="-122"/>
                <a:ea typeface="微软雅黑" panose="020B0503020204020204" pitchFamily="34" charset="-122"/>
              </a:rPr>
              <a:t>Sigmoid</a:t>
            </a:r>
            <a:r>
              <a:rPr lang="zh-CN" altLang="en-US" sz="1800" dirty="0">
                <a:effectLst/>
                <a:latin typeface="微软雅黑" panose="020B0503020204020204" pitchFamily="34" charset="-122"/>
                <a:ea typeface="微软雅黑" panose="020B0503020204020204" pitchFamily="34" charset="-122"/>
              </a:rPr>
              <a:t>函数，结合上一层的状态信息，并考虑当前的输入信息，计算舍弃信息：</a:t>
            </a:r>
            <a:endParaRPr lang="zh-CN" altLang="zh-CN" sz="1800" dirty="0">
              <a:effectLst/>
              <a:latin typeface="微软雅黑" panose="020B0503020204020204" pitchFamily="34" charset="-122"/>
              <a:ea typeface="微软雅黑" panose="020B0503020204020204" pitchFamily="34" charset="-122"/>
            </a:endParaRPr>
          </a:p>
        </p:txBody>
      </p:sp>
      <p:graphicFrame>
        <p:nvGraphicFramePr>
          <p:cNvPr id="29" name="对象 28">
            <a:extLst>
              <a:ext uri="{FF2B5EF4-FFF2-40B4-BE49-F238E27FC236}">
                <a16:creationId xmlns:a16="http://schemas.microsoft.com/office/drawing/2014/main" id="{38DDC1EE-404C-A029-AFC1-900E0F7083F0}"/>
              </a:ext>
            </a:extLst>
          </p:cNvPr>
          <p:cNvGraphicFramePr>
            <a:graphicFrameLocks noChangeAspect="1"/>
          </p:cNvGraphicFramePr>
          <p:nvPr/>
        </p:nvGraphicFramePr>
        <p:xfrm>
          <a:off x="1867966" y="5681916"/>
          <a:ext cx="2139766" cy="305681"/>
        </p:xfrm>
        <a:graphic>
          <a:graphicData uri="http://schemas.openxmlformats.org/presentationml/2006/ole">
            <mc:AlternateContent xmlns:mc="http://schemas.openxmlformats.org/markup-compatibility/2006">
              <mc:Choice xmlns:v="urn:schemas-microsoft-com:vml" Requires="v">
                <p:oleObj spid="_x0000_s3186" name="Equation" r:id="rId5" imgW="1599513" imgH="228592" progId="Equation.DSMT4">
                  <p:embed/>
                </p:oleObj>
              </mc:Choice>
              <mc:Fallback>
                <p:oleObj name="Equation" r:id="rId5" imgW="1599513" imgH="228592" progId="Equation.DSMT4">
                  <p:embed/>
                  <p:pic>
                    <p:nvPicPr>
                      <p:cNvPr id="29" name="对象 28">
                        <a:extLst>
                          <a:ext uri="{FF2B5EF4-FFF2-40B4-BE49-F238E27FC236}">
                            <a16:creationId xmlns:a16="http://schemas.microsoft.com/office/drawing/2014/main" id="{38DDC1EE-404C-A029-AFC1-900E0F7083F0}"/>
                          </a:ext>
                        </a:extLst>
                      </p:cNvPr>
                      <p:cNvPicPr/>
                      <p:nvPr/>
                    </p:nvPicPr>
                    <p:blipFill>
                      <a:blip r:embed="rId6"/>
                      <a:stretch>
                        <a:fillRect/>
                      </a:stretch>
                    </p:blipFill>
                    <p:spPr>
                      <a:xfrm>
                        <a:off x="1867966" y="5681916"/>
                        <a:ext cx="2139766" cy="305681"/>
                      </a:xfrm>
                      <a:prstGeom prst="rect">
                        <a:avLst/>
                      </a:prstGeom>
                    </p:spPr>
                  </p:pic>
                </p:oleObj>
              </mc:Fallback>
            </mc:AlternateContent>
          </a:graphicData>
        </a:graphic>
      </p:graphicFrame>
      <p:sp>
        <p:nvSpPr>
          <p:cNvPr id="30" name="文本框 29">
            <a:extLst>
              <a:ext uri="{FF2B5EF4-FFF2-40B4-BE49-F238E27FC236}">
                <a16:creationId xmlns:a16="http://schemas.microsoft.com/office/drawing/2014/main" id="{6E7549FB-4C4D-4EFC-93BE-96871C8BD9DC}"/>
              </a:ext>
            </a:extLst>
          </p:cNvPr>
          <p:cNvSpPr txBox="1"/>
          <p:nvPr/>
        </p:nvSpPr>
        <p:spPr>
          <a:xfrm>
            <a:off x="699602" y="5954880"/>
            <a:ext cx="5213238" cy="754694"/>
          </a:xfrm>
          <a:prstGeom prst="rect">
            <a:avLst/>
          </a:prstGeom>
          <a:noFill/>
        </p:spPr>
        <p:txBody>
          <a:bodyPr wrap="square">
            <a:spAutoFit/>
          </a:bodyPr>
          <a:lstStyle/>
          <a:p>
            <a:pPr>
              <a:lnSpc>
                <a:spcPct val="125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其中，  为当前节点的临时状态，</a:t>
            </a:r>
            <a:r>
              <a:rPr lang="en-US" altLang="zh-CN" sz="1800" i="1" dirty="0" err="1">
                <a:effectLst/>
                <a:latin typeface="微软雅黑" panose="020B0503020204020204" pitchFamily="34" charset="-122"/>
                <a:ea typeface="微软雅黑" panose="020B0503020204020204" pitchFamily="34" charset="-122"/>
                <a:cs typeface="Times New Roman" panose="02020603050405020304" pitchFamily="18" charset="0"/>
              </a:rPr>
              <a:t>W</a:t>
            </a:r>
            <a:r>
              <a:rPr lang="en-US" altLang="zh-CN" sz="1800" i="1"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代表输入门的权重，</a:t>
            </a:r>
            <a:r>
              <a:rPr lang="en-US" altLang="zh-CN" sz="1800" i="1" dirty="0" err="1">
                <a:effectLst/>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800" i="1"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代表输入门的偏置。</a:t>
            </a:r>
            <a:endParaRPr lang="zh-CN" altLang="en-US" dirty="0">
              <a:latin typeface="微软雅黑" panose="020B0503020204020204" pitchFamily="34" charset="-122"/>
              <a:ea typeface="微软雅黑" panose="020B0503020204020204" pitchFamily="34" charset="-122"/>
            </a:endParaRPr>
          </a:p>
        </p:txBody>
      </p:sp>
      <p:graphicFrame>
        <p:nvGraphicFramePr>
          <p:cNvPr id="31" name="对象 30">
            <a:extLst>
              <a:ext uri="{FF2B5EF4-FFF2-40B4-BE49-F238E27FC236}">
                <a16:creationId xmlns:a16="http://schemas.microsoft.com/office/drawing/2014/main" id="{FAD0D870-5AF6-9ECA-6712-F2979E32F63C}"/>
              </a:ext>
            </a:extLst>
          </p:cNvPr>
          <p:cNvGraphicFramePr>
            <a:graphicFrameLocks noChangeAspect="1"/>
          </p:cNvGraphicFramePr>
          <p:nvPr/>
        </p:nvGraphicFramePr>
        <p:xfrm>
          <a:off x="1344303" y="5987597"/>
          <a:ext cx="191830" cy="361466"/>
        </p:xfrm>
        <a:graphic>
          <a:graphicData uri="http://schemas.openxmlformats.org/presentationml/2006/ole">
            <mc:AlternateContent xmlns:mc="http://schemas.openxmlformats.org/markup-compatibility/2006">
              <mc:Choice xmlns:v="urn:schemas-microsoft-com:vml" Requires="v">
                <p:oleObj spid="_x0000_s3187" name="Equation" r:id="rId7" imgW="114431" imgH="181074" progId="Equation.DSMT4">
                  <p:embed/>
                </p:oleObj>
              </mc:Choice>
              <mc:Fallback>
                <p:oleObj name="Equation" r:id="rId7" imgW="114431" imgH="181074" progId="Equation.DSMT4">
                  <p:embed/>
                  <p:pic>
                    <p:nvPicPr>
                      <p:cNvPr id="31" name="对象 30">
                        <a:extLst>
                          <a:ext uri="{FF2B5EF4-FFF2-40B4-BE49-F238E27FC236}">
                            <a16:creationId xmlns:a16="http://schemas.microsoft.com/office/drawing/2014/main" id="{FAD0D870-5AF6-9ECA-6712-F2979E32F63C}"/>
                          </a:ext>
                        </a:extLst>
                      </p:cNvPr>
                      <p:cNvPicPr/>
                      <p:nvPr/>
                    </p:nvPicPr>
                    <p:blipFill>
                      <a:blip r:embed="rId8"/>
                      <a:stretch>
                        <a:fillRect/>
                      </a:stretch>
                    </p:blipFill>
                    <p:spPr>
                      <a:xfrm>
                        <a:off x="1344303" y="5987597"/>
                        <a:ext cx="191830" cy="361466"/>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C17D249C-3B01-D8E8-E04B-6744975A8065}"/>
              </a:ext>
            </a:extLst>
          </p:cNvPr>
          <p:cNvSpPr txBox="1"/>
          <p:nvPr/>
        </p:nvSpPr>
        <p:spPr>
          <a:xfrm>
            <a:off x="6644469" y="2748470"/>
            <a:ext cx="4736301" cy="1095813"/>
          </a:xfrm>
          <a:prstGeom prst="rect">
            <a:avLst/>
          </a:prstGeom>
          <a:noFill/>
        </p:spPr>
        <p:txBody>
          <a:bodyPr wrap="square">
            <a:spAutoFit/>
          </a:bodyPr>
          <a:lstStyle/>
          <a:p>
            <a:pPr algn="just">
              <a:lnSpc>
                <a:spcPct val="125000"/>
              </a:lnSpc>
              <a:tabLst>
                <a:tab pos="239395" algn="l"/>
              </a:tabLst>
            </a:pPr>
            <a:r>
              <a:rPr lang="zh-CN" altLang="zh-CN" sz="1800" dirty="0">
                <a:effectLst/>
                <a:latin typeface="微软雅黑" panose="020B0503020204020204" pitchFamily="34" charset="-122"/>
                <a:ea typeface="微软雅黑" panose="020B0503020204020204" pitchFamily="34" charset="-122"/>
              </a:rPr>
              <a:t>输出门综合遗忘门与输入门的结果，经过计算得到这一层的状态，遗忘门的结果同时继续向后传递：</a:t>
            </a:r>
          </a:p>
        </p:txBody>
      </p:sp>
      <p:graphicFrame>
        <p:nvGraphicFramePr>
          <p:cNvPr id="33" name="对象 32">
            <a:extLst>
              <a:ext uri="{FF2B5EF4-FFF2-40B4-BE49-F238E27FC236}">
                <a16:creationId xmlns:a16="http://schemas.microsoft.com/office/drawing/2014/main" id="{FB6B6C4B-D418-B459-7535-171EAA0B89FC}"/>
              </a:ext>
            </a:extLst>
          </p:cNvPr>
          <p:cNvGraphicFramePr>
            <a:graphicFrameLocks noChangeAspect="1"/>
          </p:cNvGraphicFramePr>
          <p:nvPr/>
        </p:nvGraphicFramePr>
        <p:xfrm>
          <a:off x="7592163" y="4011598"/>
          <a:ext cx="3354387" cy="923925"/>
        </p:xfrm>
        <a:graphic>
          <a:graphicData uri="http://schemas.openxmlformats.org/presentationml/2006/ole">
            <mc:AlternateContent xmlns:mc="http://schemas.openxmlformats.org/markup-compatibility/2006">
              <mc:Choice xmlns:v="urn:schemas-microsoft-com:vml" Requires="v">
                <p:oleObj spid="_x0000_s3188" name="Equation" r:id="rId9" imgW="2489040" imgH="685800" progId="Equation.DSMT4">
                  <p:embed/>
                </p:oleObj>
              </mc:Choice>
              <mc:Fallback>
                <p:oleObj name="Equation" r:id="rId9" imgW="2489040" imgH="685800" progId="Equation.DSMT4">
                  <p:embed/>
                  <p:pic>
                    <p:nvPicPr>
                      <p:cNvPr id="33" name="对象 32">
                        <a:extLst>
                          <a:ext uri="{FF2B5EF4-FFF2-40B4-BE49-F238E27FC236}">
                            <a16:creationId xmlns:a16="http://schemas.microsoft.com/office/drawing/2014/main" id="{FB6B6C4B-D418-B459-7535-171EAA0B89FC}"/>
                          </a:ext>
                        </a:extLst>
                      </p:cNvPr>
                      <p:cNvPicPr/>
                      <p:nvPr/>
                    </p:nvPicPr>
                    <p:blipFill>
                      <a:blip r:embed="rId10"/>
                      <a:stretch>
                        <a:fillRect/>
                      </a:stretch>
                    </p:blipFill>
                    <p:spPr>
                      <a:xfrm>
                        <a:off x="7592163" y="4011598"/>
                        <a:ext cx="3354387" cy="923925"/>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A84CBBA7-6167-9AF6-90A9-FCC23ED2546C}"/>
              </a:ext>
            </a:extLst>
          </p:cNvPr>
          <p:cNvSpPr txBox="1"/>
          <p:nvPr/>
        </p:nvSpPr>
        <p:spPr>
          <a:xfrm>
            <a:off x="271534" y="783643"/>
            <a:ext cx="5534808" cy="562783"/>
          </a:xfrm>
          <a:prstGeom prst="rect">
            <a:avLst/>
          </a:prstGeom>
          <a:noFill/>
        </p:spPr>
        <p:txBody>
          <a:bodyPr wrap="square">
            <a:spAutoFit/>
          </a:bodyPr>
          <a:lstStyle/>
          <a:p>
            <a:pPr>
              <a:lnSpc>
                <a:spcPct val="200000"/>
              </a:lnSpc>
            </a:pP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3</a:t>
            </a:r>
            <a:r>
              <a:rPr lang="zh-CN" altLang="en-US" b="1" dirty="0">
                <a:latin typeface="微软雅黑" panose="020B0503020204020204" pitchFamily="34" charset="-122"/>
                <a:ea typeface="微软雅黑" panose="020B0503020204020204" pitchFamily="34" charset="-122"/>
                <a:sym typeface="+mn-ea"/>
              </a:rPr>
              <a:t>）长短期记忆网络（</a:t>
            </a:r>
            <a:r>
              <a:rPr lang="en-US" altLang="zh-CN" b="1" dirty="0">
                <a:latin typeface="微软雅黑" panose="020B0503020204020204" pitchFamily="34" charset="-122"/>
                <a:ea typeface="微软雅黑" panose="020B0503020204020204" pitchFamily="34" charset="-122"/>
                <a:sym typeface="+mn-ea"/>
              </a:rPr>
              <a:t>LSTM</a:t>
            </a:r>
            <a:r>
              <a:rPr lang="zh-CN" altLang="en-US" b="1" dirty="0">
                <a:latin typeface="微软雅黑" panose="020B0503020204020204" pitchFamily="34" charset="-122"/>
                <a:ea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51722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a:xfrm>
            <a:off x="879079" y="98809"/>
            <a:ext cx="9108201" cy="766251"/>
          </a:xfrm>
        </p:spPr>
        <p:txBody>
          <a:bodyPr>
            <a:normAutofit/>
          </a:bodyPr>
          <a:lstStyle/>
          <a:p>
            <a:r>
              <a:rPr kumimoji="1" lang="zh-CN" altLang="en-US"/>
              <a:t>三、实施方案：</a:t>
            </a:r>
            <a:r>
              <a:rPr kumimoji="1" lang="en-US" altLang="zh-CN"/>
              <a:t>4</a:t>
            </a:r>
            <a:r>
              <a:rPr kumimoji="1" lang="zh-CN" altLang="en-US"/>
              <a:t>）软件开发</a:t>
            </a:r>
            <a:endParaRPr kumimoji="1" lang="zh-CN" altLang="en-US" dirty="0"/>
          </a:p>
        </p:txBody>
      </p:sp>
      <p:sp>
        <p:nvSpPr>
          <p:cNvPr id="5" name="文本框 4">
            <a:extLst>
              <a:ext uri="{FF2B5EF4-FFF2-40B4-BE49-F238E27FC236}">
                <a16:creationId xmlns:a16="http://schemas.microsoft.com/office/drawing/2014/main" id="{72B0BE66-57DF-9043-A09B-7D3F37540C19}"/>
              </a:ext>
            </a:extLst>
          </p:cNvPr>
          <p:cNvSpPr txBox="1"/>
          <p:nvPr/>
        </p:nvSpPr>
        <p:spPr>
          <a:xfrm>
            <a:off x="879079" y="1873551"/>
            <a:ext cx="11083870" cy="2554545"/>
          </a:xfrm>
          <a:prstGeom prst="rect">
            <a:avLst/>
          </a:prstGeom>
          <a:noFill/>
        </p:spPr>
        <p:txBody>
          <a:bodyPr wrap="square">
            <a:spAutoFit/>
          </a:bodyPr>
          <a:lstStyle/>
          <a:p>
            <a:pPr marL="457200" indent="-457200" algn="just">
              <a:spcBef>
                <a:spcPts val="1200"/>
              </a:spcBef>
              <a:spcAft>
                <a:spcPts val="1200"/>
              </a:spcAft>
              <a:buFont typeface="Wingdings" panose="05000000000000000000" pitchFamily="2" charset="2"/>
              <a:buChar char="Ø"/>
            </a:pPr>
            <a:r>
              <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rPr>
              <a:t>数据质量概览</a:t>
            </a:r>
            <a:r>
              <a:rPr lang="zh-CN" altLang="en-US" sz="20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rPr>
              <a:t>核查机构结果</a:t>
            </a:r>
            <a:r>
              <a:rPr lang="zh-CN" altLang="en-US" sz="2000" dirty="0"/>
              <a:t>、</a:t>
            </a:r>
            <a:r>
              <a:rPr lang="zh-CN" altLang="en-US" sz="2000" dirty="0">
                <a:latin typeface="微软雅黑" panose="020B0503020204020204" pitchFamily="34" charset="-122"/>
                <a:ea typeface="微软雅黑" panose="020B0503020204020204" pitchFamily="34" charset="-122"/>
              </a:rPr>
              <a:t>异常告警分布、异常原因分布、异常参数分布、异常原因趋势、补充材料上传情况；</a:t>
            </a:r>
            <a:endParaRPr lang="zh-CN" altLang="en-US" sz="2000" dirty="0"/>
          </a:p>
          <a:p>
            <a:pPr marL="457200" indent="-457200" algn="just">
              <a:spcBef>
                <a:spcPts val="1200"/>
              </a:spcBef>
              <a:spcAft>
                <a:spcPts val="1200"/>
              </a:spcAft>
              <a:buFont typeface="Wingdings" panose="05000000000000000000" pitchFamily="2" charset="2"/>
              <a:buChar char="Ø"/>
            </a:pPr>
            <a:r>
              <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rPr>
              <a:t>异常数据溯源</a:t>
            </a:r>
            <a:r>
              <a:rPr lang="zh-CN" altLang="en-US" sz="20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告警数据清单（包括问题归属和具体参数）</a:t>
            </a:r>
            <a:endPar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spcBef>
                <a:spcPts val="1200"/>
              </a:spcBef>
              <a:spcAft>
                <a:spcPts val="1200"/>
              </a:spcAft>
              <a:buFont typeface="Wingdings" panose="05000000000000000000" pitchFamily="2" charset="2"/>
              <a:buChar char="Ø"/>
            </a:pPr>
            <a:r>
              <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rPr>
              <a:t>异常原因分析</a:t>
            </a:r>
            <a:r>
              <a:rPr lang="zh-CN" altLang="en-US" sz="20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基于多源数据校验的异常原因分析可视化（知识图谱、校验规则库和模型库）</a:t>
            </a:r>
            <a:endParaRPr lang="en-US"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spcBef>
                <a:spcPts val="1200"/>
              </a:spcBef>
              <a:spcAft>
                <a:spcPts val="1200"/>
              </a:spcAft>
              <a:buFont typeface="Wingdings" panose="05000000000000000000" pitchFamily="2" charset="2"/>
              <a:buChar char="Ø"/>
            </a:pPr>
            <a:r>
              <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rPr>
              <a:t>辅助处置决策</a:t>
            </a:r>
            <a:r>
              <a:rPr lang="zh-CN" altLang="en-US" sz="20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根据异常原因分析得到相应处置建议</a:t>
            </a:r>
            <a:endParaRPr lang="en-US" altLang="zh-CN" sz="2000"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7276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p:nvPr/>
        </p:nvSpPr>
        <p:spPr>
          <a:xfrm>
            <a:off x="852409" y="102619"/>
            <a:ext cx="8633019" cy="766251"/>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charset="-122"/>
                <a:ea typeface="微软雅黑" panose="020B0503020204020204" charset="-122"/>
                <a:cs typeface="+mj-cs"/>
              </a:defRPr>
            </a:lvl1pPr>
          </a:lstStyle>
          <a:p>
            <a:r>
              <a:rPr lang="zh-CN" altLang="en-US"/>
              <a:t>二、主要研究内容</a:t>
            </a:r>
            <a:endParaRPr lang="zh-CN" altLang="en-US" dirty="0">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9563AE03-B029-F736-1080-8B65D0D79683}"/>
              </a:ext>
            </a:extLst>
          </p:cNvPr>
          <p:cNvSpPr txBox="1"/>
          <p:nvPr/>
        </p:nvSpPr>
        <p:spPr>
          <a:xfrm>
            <a:off x="913369" y="1079624"/>
            <a:ext cx="10857626" cy="5137112"/>
          </a:xfrm>
          <a:prstGeom prst="rect">
            <a:avLst/>
          </a:prstGeom>
          <a:noFill/>
        </p:spPr>
        <p:txBody>
          <a:bodyPr wrap="square">
            <a:spAutoFit/>
          </a:bodyPr>
          <a:lstStyle/>
          <a:p>
            <a:pPr marL="457200" indent="-457200">
              <a:lnSpc>
                <a:spcPct val="150000"/>
              </a:lnSpc>
              <a:spcAft>
                <a:spcPts val="600"/>
              </a:spcAft>
              <a:buAutoNum type="arabicPeriod"/>
            </a:pPr>
            <a:r>
              <a:rPr lang="zh-CN" altLang="en-US" sz="2000" b="1" dirty="0">
                <a:latin typeface="微软雅黑" panose="020B0503020204020204" pitchFamily="34" charset="-122"/>
                <a:ea typeface="微软雅黑" panose="020B0503020204020204" pitchFamily="34" charset="-122"/>
              </a:rPr>
              <a:t>非格式化数据识别模型库</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非格式化数据：煤质分析报告（</a:t>
            </a:r>
            <a:r>
              <a:rPr lang="en-US" altLang="zh-CN" dirty="0">
                <a:latin typeface="微软雅黑" panose="020B0503020204020204" pitchFamily="34" charset="-122"/>
                <a:ea typeface="微软雅黑" panose="020B0503020204020204" pitchFamily="34" charset="-122"/>
              </a:rPr>
              <a:t>PDF</a:t>
            </a:r>
            <a:r>
              <a:rPr lang="zh-CN" altLang="en-US" dirty="0">
                <a:latin typeface="微软雅黑" panose="020B0503020204020204" pitchFamily="34" charset="-122"/>
                <a:ea typeface="微软雅黑" panose="020B0503020204020204" pitchFamily="34" charset="-122"/>
              </a:rPr>
              <a:t>）、碳排放报告（</a:t>
            </a:r>
            <a:r>
              <a:rPr lang="en-US" altLang="zh-CN" dirty="0">
                <a:latin typeface="微软雅黑" panose="020B0503020204020204" pitchFamily="34" charset="-122"/>
                <a:ea typeface="微软雅黑" panose="020B0503020204020204" pitchFamily="34" charset="-122"/>
              </a:rPr>
              <a:t>word</a:t>
            </a:r>
            <a:r>
              <a:rPr lang="zh-CN" altLang="en-US" dirty="0">
                <a:latin typeface="微软雅黑" panose="020B0503020204020204" pitchFamily="34" charset="-122"/>
                <a:ea typeface="微软雅黑" panose="020B0503020204020204" pitchFamily="34" charset="-122"/>
              </a:rPr>
              <a:t>）</a:t>
            </a:r>
          </a:p>
          <a:p>
            <a:pPr marL="800100" lvl="1" indent="-342900">
              <a:lnSpc>
                <a:spcPct val="150000"/>
              </a:lnSpc>
              <a:spcAft>
                <a:spcPts val="18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图像 → </a:t>
            </a:r>
            <a:r>
              <a:rPr lang="en-US" altLang="zh-CN" dirty="0">
                <a:highlight>
                  <a:srgbClr val="FFFF00"/>
                </a:highlight>
                <a:latin typeface="微软雅黑" panose="020B0503020204020204" pitchFamily="34" charset="-122"/>
                <a:ea typeface="微软雅黑" panose="020B0503020204020204" pitchFamily="34" charset="-122"/>
              </a:rPr>
              <a:t>OCR</a:t>
            </a:r>
            <a:r>
              <a:rPr lang="zh-CN" altLang="en-US" dirty="0">
                <a:highlight>
                  <a:srgbClr val="FFFF00"/>
                </a:highlight>
                <a:latin typeface="微软雅黑" panose="020B0503020204020204" pitchFamily="34" charset="-122"/>
                <a:ea typeface="微软雅黑" panose="020B0503020204020204" pitchFamily="34" charset="-122"/>
              </a:rPr>
              <a:t>模型</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文本</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模板匹配 </a:t>
            </a:r>
            <a:r>
              <a:rPr lang="en-US" altLang="zh-CN" dirty="0">
                <a:highlight>
                  <a:srgbClr val="FFFF00"/>
                </a:highlight>
                <a:latin typeface="微软雅黑" panose="020B0503020204020204" pitchFamily="34" charset="-122"/>
                <a:ea typeface="微软雅黑" panose="020B0503020204020204" pitchFamily="34" charset="-122"/>
              </a:rPr>
              <a:t>/ NLP</a:t>
            </a:r>
            <a:r>
              <a:rPr lang="zh-CN" altLang="en-US" dirty="0">
                <a:highlight>
                  <a:srgbClr val="FFFF00"/>
                </a:highlight>
                <a:latin typeface="微软雅黑" panose="020B0503020204020204" pitchFamily="34" charset="-122"/>
                <a:ea typeface="微软雅黑" panose="020B0503020204020204" pitchFamily="34" charset="-122"/>
              </a:rPr>
              <a:t>模型</a:t>
            </a:r>
            <a:r>
              <a:rPr lang="zh-CN" altLang="en-US" dirty="0">
                <a:latin typeface="微软雅黑" panose="020B0503020204020204" pitchFamily="34" charset="-122"/>
                <a:ea typeface="微软雅黑" panose="020B0503020204020204" pitchFamily="34" charset="-122"/>
              </a:rPr>
              <a:t>（命名实体识别</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关系抽取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提取）→ 格式化数据</a:t>
            </a:r>
            <a:endParaRPr lang="en-US" altLang="zh-CN" b="1" dirty="0">
              <a:latin typeface="微软雅黑" panose="020B0503020204020204" pitchFamily="34" charset="-122"/>
              <a:ea typeface="微软雅黑" panose="020B0503020204020204" pitchFamily="34" charset="-122"/>
            </a:endParaRPr>
          </a:p>
          <a:p>
            <a:pPr marL="457200" indent="-457200">
              <a:lnSpc>
                <a:spcPct val="150000"/>
              </a:lnSpc>
              <a:spcAft>
                <a:spcPts val="600"/>
              </a:spcAft>
              <a:buAutoNum type="arabicPeriod"/>
            </a:pPr>
            <a:r>
              <a:rPr lang="zh-CN" altLang="en-US" sz="2000" b="1" dirty="0">
                <a:latin typeface="微软雅黑" panose="020B0503020204020204" pitchFamily="34" charset="-122"/>
                <a:ea typeface="微软雅黑" panose="020B0503020204020204" pitchFamily="34" charset="-122"/>
              </a:rPr>
              <a:t>多源格式化数据互证互信校验模型库</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多源格式化数据：日报、月报、年报、非格式化数据的识别结果</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对比分析：多源数据 → </a:t>
            </a:r>
            <a:r>
              <a:rPr lang="zh-CN" altLang="en-US" dirty="0">
                <a:highlight>
                  <a:srgbClr val="FFFF00"/>
                </a:highlight>
                <a:latin typeface="微软雅黑" panose="020B0503020204020204" pitchFamily="34" charset="-122"/>
                <a:ea typeface="微软雅黑" panose="020B0503020204020204" pitchFamily="34" charset="-122"/>
              </a:rPr>
              <a:t>知识图谱 </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误差分析模型</a:t>
            </a:r>
            <a:r>
              <a:rPr lang="zh-CN" altLang="en-US" dirty="0">
                <a:highlight>
                  <a:srgbClr val="FFFFFF"/>
                </a:highligh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是否自相矛盾</a:t>
            </a:r>
            <a:endParaRPr lang="en-US" altLang="zh-CN" dirty="0">
              <a:solidFill>
                <a:srgbClr val="C00000"/>
              </a:solidFill>
              <a:latin typeface="微软雅黑" panose="020B0503020204020204" pitchFamily="34" charset="-122"/>
              <a:ea typeface="微软雅黑" panose="020B0503020204020204" pitchFamily="34" charset="-122"/>
            </a:endParaRPr>
          </a:p>
          <a:p>
            <a:pPr marL="800100" lvl="1" indent="-342900">
              <a:lnSpc>
                <a:spcPct val="150000"/>
              </a:lnSpc>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阈值分析：数据 → 分类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如层级</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 </a:t>
            </a:r>
            <a:r>
              <a:rPr lang="zh-CN" altLang="en-US" dirty="0">
                <a:highlight>
                  <a:srgbClr val="FFFF00"/>
                </a:highlight>
                <a:latin typeface="微软雅黑" panose="020B0503020204020204" pitchFamily="34" charset="-122"/>
                <a:ea typeface="微软雅黑" panose="020B0503020204020204" pitchFamily="34" charset="-122"/>
              </a:rPr>
              <a:t>统计分析模型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如极值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 </a:t>
            </a:r>
            <a:r>
              <a:rPr lang="zh-CN" altLang="en-US" dirty="0">
                <a:solidFill>
                  <a:srgbClr val="C00000"/>
                </a:solidFill>
                <a:latin typeface="微软雅黑" panose="020B0503020204020204" pitchFamily="34" charset="-122"/>
                <a:ea typeface="微软雅黑" panose="020B0503020204020204" pitchFamily="34" charset="-122"/>
              </a:rPr>
              <a:t>是否超标</a:t>
            </a:r>
            <a:endParaRPr lang="en-US" altLang="zh-CN" dirty="0">
              <a:solidFill>
                <a:srgbClr val="C00000"/>
              </a:solidFill>
              <a:latin typeface="微软雅黑" panose="020B0503020204020204" pitchFamily="34" charset="-122"/>
              <a:ea typeface="微软雅黑" panose="020B0503020204020204" pitchFamily="34" charset="-122"/>
            </a:endParaRPr>
          </a:p>
          <a:p>
            <a:pPr marL="800100" lvl="1" indent="-342900">
              <a:lnSpc>
                <a:spcPct val="150000"/>
              </a:lnSpc>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波动分析：时间序列数据</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如入炉煤日报）→ </a:t>
            </a:r>
            <a:r>
              <a:rPr lang="zh-CN" altLang="en-US" dirty="0">
                <a:highlight>
                  <a:srgbClr val="FFFF00"/>
                </a:highlight>
                <a:latin typeface="微软雅黑" panose="020B0503020204020204" pitchFamily="34" charset="-122"/>
                <a:ea typeface="微软雅黑" panose="020B0503020204020204" pitchFamily="34" charset="-122"/>
              </a:rPr>
              <a:t>波动程度分析模型</a:t>
            </a:r>
            <a:r>
              <a:rPr lang="zh-CN" altLang="en-US" dirty="0">
                <a:highlight>
                  <a:srgbClr val="FFFFFF"/>
                </a:highlight>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是否异常</a:t>
            </a:r>
            <a:endParaRPr lang="en-US" altLang="zh-CN" dirty="0">
              <a:solidFill>
                <a:srgbClr val="C00000"/>
              </a:solidFill>
              <a:latin typeface="微软雅黑" panose="020B0503020204020204" pitchFamily="34" charset="-122"/>
              <a:ea typeface="微软雅黑" panose="020B0503020204020204" pitchFamily="34" charset="-122"/>
            </a:endParaRPr>
          </a:p>
          <a:p>
            <a:pPr marL="800100" lvl="1" indent="-342900">
              <a:lnSpc>
                <a:spcPct val="150000"/>
              </a:lnSpc>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离群分析：数据 → </a:t>
            </a:r>
            <a:r>
              <a:rPr lang="zh-CN" altLang="en-US" dirty="0">
                <a:highlight>
                  <a:srgbClr val="FFFF00"/>
                </a:highlight>
                <a:latin typeface="微软雅黑" panose="020B0503020204020204" pitchFamily="34" charset="-122"/>
                <a:ea typeface="微软雅黑" panose="020B0503020204020204" pitchFamily="34" charset="-122"/>
              </a:rPr>
              <a:t>统计分析 </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距离 </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密度 </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流形 </a:t>
            </a:r>
            <a:r>
              <a:rPr lang="en-US" altLang="zh-CN" dirty="0">
                <a:highlight>
                  <a:srgbClr val="FFFF00"/>
                </a:highlight>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异常检测等模型</a:t>
            </a:r>
            <a:r>
              <a:rPr lang="zh-CN" altLang="en-US" dirty="0">
                <a:latin typeface="微软雅黑" panose="020B0503020204020204" pitchFamily="34" charset="-122"/>
                <a:ea typeface="微软雅黑" panose="020B0503020204020204" pitchFamily="34" charset="-122"/>
              </a:rPr>
              <a:t> → </a:t>
            </a:r>
            <a:r>
              <a:rPr lang="zh-CN" altLang="en-US" dirty="0">
                <a:solidFill>
                  <a:srgbClr val="C00000"/>
                </a:solidFill>
                <a:latin typeface="微软雅黑" panose="020B0503020204020204" pitchFamily="34" charset="-122"/>
                <a:ea typeface="微软雅黑" panose="020B0503020204020204" pitchFamily="34" charset="-122"/>
              </a:rPr>
              <a:t>是否离群</a:t>
            </a:r>
            <a:endParaRPr lang="en-US" altLang="zh-CN" dirty="0">
              <a:solidFill>
                <a:srgbClr val="C00000"/>
              </a:solidFill>
              <a:latin typeface="微软雅黑" panose="020B0503020204020204" pitchFamily="34" charset="-122"/>
              <a:ea typeface="微软雅黑" panose="020B0503020204020204" pitchFamily="34" charset="-122"/>
            </a:endParaRPr>
          </a:p>
          <a:p>
            <a:pPr marL="800100" lvl="1" indent="-342900">
              <a:lnSpc>
                <a:spcPct val="150000"/>
              </a:lnSpc>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规律分析：数据 → </a:t>
            </a:r>
            <a:r>
              <a:rPr lang="zh-CN" altLang="en-US" dirty="0">
                <a:highlight>
                  <a:srgbClr val="FFFF00"/>
                </a:highlight>
                <a:latin typeface="微软雅黑" panose="020B0503020204020204" pitchFamily="34" charset="-122"/>
                <a:ea typeface="微软雅黑" panose="020B0503020204020204" pitchFamily="34" charset="-122"/>
              </a:rPr>
              <a:t>相关性分析</a:t>
            </a:r>
            <a:r>
              <a:rPr lang="en-US" altLang="zh-CN" dirty="0">
                <a:highlight>
                  <a:srgbClr val="FFFF00"/>
                </a:highlight>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线性规律</a:t>
            </a:r>
            <a:r>
              <a:rPr lang="en-US" altLang="zh-CN" dirty="0">
                <a:highlight>
                  <a:srgbClr val="FFFF00"/>
                </a:highlight>
                <a:latin typeface="微软雅黑" panose="020B0503020204020204" pitchFamily="34" charset="-122"/>
                <a:ea typeface="微软雅黑" panose="020B0503020204020204" pitchFamily="34" charset="-122"/>
              </a:rPr>
              <a:t>) / </a:t>
            </a:r>
            <a:r>
              <a:rPr lang="zh-CN" altLang="en-US" dirty="0">
                <a:highlight>
                  <a:srgbClr val="FFFF00"/>
                </a:highlight>
                <a:latin typeface="微软雅黑" panose="020B0503020204020204" pitchFamily="34" charset="-122"/>
                <a:ea typeface="微软雅黑" panose="020B0503020204020204" pitchFamily="34" charset="-122"/>
              </a:rPr>
              <a:t>机器学习模型</a:t>
            </a:r>
            <a:r>
              <a:rPr lang="en-US" altLang="zh-CN" dirty="0">
                <a:highlight>
                  <a:srgbClr val="FFFF00"/>
                </a:highlight>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非线性规律</a:t>
            </a:r>
            <a:r>
              <a:rPr lang="en-US" altLang="zh-CN" dirty="0">
                <a:highlight>
                  <a:srgbClr val="FFFF00"/>
                </a:highlight>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是否偏离规律</a:t>
            </a:r>
            <a:endParaRPr lang="en-US" altLang="zh-CN"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9925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95386060-1460-26AD-4C44-1381467F74C2}"/>
              </a:ext>
            </a:extLst>
          </p:cNvPr>
          <p:cNvSpPr/>
          <p:nvPr/>
        </p:nvSpPr>
        <p:spPr>
          <a:xfrm>
            <a:off x="8391751" y="0"/>
            <a:ext cx="3800250" cy="868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4BFF4298-D70D-D43C-2557-8455AD12A5E0}"/>
              </a:ext>
            </a:extLst>
          </p:cNvPr>
          <p:cNvSpPr/>
          <p:nvPr/>
        </p:nvSpPr>
        <p:spPr>
          <a:xfrm>
            <a:off x="0" y="0"/>
            <a:ext cx="12192000" cy="6858000"/>
          </a:xfrm>
          <a:prstGeom prst="rect">
            <a:avLst/>
          </a:prstGeom>
          <a:gradFill>
            <a:gsLst>
              <a:gs pos="0">
                <a:srgbClr val="95CCC9">
                  <a:lumMod val="100000"/>
                </a:srgbClr>
              </a:gs>
              <a:gs pos="50000">
                <a:srgbClr val="95CCC9">
                  <a:alpha val="70000"/>
                </a:srgbClr>
              </a:gs>
              <a:gs pos="100000">
                <a:srgbClr val="ACD7D5">
                  <a:alpha val="4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D4C1F46-3E0A-9829-31A6-90C24674035C}"/>
              </a:ext>
            </a:extLst>
          </p:cNvPr>
          <p:cNvSpPr/>
          <p:nvPr/>
        </p:nvSpPr>
        <p:spPr>
          <a:xfrm>
            <a:off x="0" y="520925"/>
            <a:ext cx="12192000" cy="352425"/>
          </a:xfrm>
          <a:prstGeom prst="rect">
            <a:avLst/>
          </a:prstGeom>
          <a:solidFill>
            <a:srgbClr val="00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latin typeface="华文细黑" panose="02010600040101010101" pitchFamily="2" charset="-122"/>
                <a:ea typeface="华文细黑" panose="02010600040101010101" pitchFamily="2" charset="-122"/>
              </a:rPr>
              <a:t>质量总览     告警清单    参数分析</a:t>
            </a:r>
          </a:p>
        </p:txBody>
      </p:sp>
      <p:sp>
        <p:nvSpPr>
          <p:cNvPr id="12" name="矩形 11">
            <a:extLst>
              <a:ext uri="{FF2B5EF4-FFF2-40B4-BE49-F238E27FC236}">
                <a16:creationId xmlns:a16="http://schemas.microsoft.com/office/drawing/2014/main" id="{B73AB520-5C0E-399B-E88D-F9E3C0241A7A}"/>
              </a:ext>
            </a:extLst>
          </p:cNvPr>
          <p:cNvSpPr/>
          <p:nvPr/>
        </p:nvSpPr>
        <p:spPr>
          <a:xfrm>
            <a:off x="139700" y="1056706"/>
            <a:ext cx="3822701" cy="271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051B02F-6916-3755-AC79-0D5AAFEEC35C}"/>
              </a:ext>
            </a:extLst>
          </p:cNvPr>
          <p:cNvSpPr/>
          <p:nvPr/>
        </p:nvSpPr>
        <p:spPr>
          <a:xfrm>
            <a:off x="4173424" y="1056706"/>
            <a:ext cx="3822701" cy="271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C82478A-052C-A1A6-C01E-9A84BD6C9CA2}"/>
              </a:ext>
            </a:extLst>
          </p:cNvPr>
          <p:cNvSpPr/>
          <p:nvPr/>
        </p:nvSpPr>
        <p:spPr>
          <a:xfrm>
            <a:off x="136777" y="3952305"/>
            <a:ext cx="3822701" cy="271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C3F66B9-1DBC-73BC-33D0-45AEBDEDA72E}"/>
              </a:ext>
            </a:extLst>
          </p:cNvPr>
          <p:cNvSpPr/>
          <p:nvPr/>
        </p:nvSpPr>
        <p:spPr>
          <a:xfrm>
            <a:off x="8207149" y="1049026"/>
            <a:ext cx="3822701" cy="271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7AE8B61-C6F7-B375-1205-2659EBCC36D7}"/>
              </a:ext>
            </a:extLst>
          </p:cNvPr>
          <p:cNvSpPr/>
          <p:nvPr/>
        </p:nvSpPr>
        <p:spPr>
          <a:xfrm>
            <a:off x="4184649" y="3952306"/>
            <a:ext cx="3822701" cy="271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779301D-C84B-0744-C560-833C9CEE92E1}"/>
              </a:ext>
            </a:extLst>
          </p:cNvPr>
          <p:cNvSpPr/>
          <p:nvPr/>
        </p:nvSpPr>
        <p:spPr>
          <a:xfrm>
            <a:off x="8218373" y="3952305"/>
            <a:ext cx="3822701" cy="271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C9B0C61C-D118-360C-8809-D1F8498E5AA2}"/>
              </a:ext>
            </a:extLst>
          </p:cNvPr>
          <p:cNvSpPr/>
          <p:nvPr/>
        </p:nvSpPr>
        <p:spPr>
          <a:xfrm>
            <a:off x="0" y="520925"/>
            <a:ext cx="904875" cy="34709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97899D8-B3AE-65C7-34F0-D432573DD431}"/>
              </a:ext>
            </a:extLst>
          </p:cNvPr>
          <p:cNvSpPr txBox="1"/>
          <p:nvPr/>
        </p:nvSpPr>
        <p:spPr>
          <a:xfrm>
            <a:off x="8207148" y="1053789"/>
            <a:ext cx="1233487" cy="261610"/>
          </a:xfrm>
          <a:prstGeom prst="rect">
            <a:avLst/>
          </a:prstGeom>
          <a:noFill/>
        </p:spPr>
        <p:txBody>
          <a:bodyPr wrap="square">
            <a:spAutoFit/>
          </a:bodyPr>
          <a:lstStyle/>
          <a:p>
            <a:r>
              <a:rPr lang="zh-CN" altLang="en-US" sz="1100">
                <a:latin typeface="微软雅黑" panose="020B0503020204020204" pitchFamily="34" charset="-122"/>
                <a:ea typeface="微软雅黑" panose="020B0503020204020204" pitchFamily="34" charset="-122"/>
              </a:rPr>
              <a:t>异常原因分布</a:t>
            </a:r>
            <a:endParaRPr lang="zh-CN" altLang="en-US" sz="1100"/>
          </a:p>
        </p:txBody>
      </p:sp>
      <p:grpSp>
        <p:nvGrpSpPr>
          <p:cNvPr id="26" name="组合 25">
            <a:extLst>
              <a:ext uri="{FF2B5EF4-FFF2-40B4-BE49-F238E27FC236}">
                <a16:creationId xmlns:a16="http://schemas.microsoft.com/office/drawing/2014/main" id="{70947ABD-1C76-001B-E1BF-AB0BE458CB3F}"/>
              </a:ext>
            </a:extLst>
          </p:cNvPr>
          <p:cNvGrpSpPr/>
          <p:nvPr/>
        </p:nvGrpSpPr>
        <p:grpSpPr>
          <a:xfrm>
            <a:off x="8301860" y="1764557"/>
            <a:ext cx="3325254" cy="1855249"/>
            <a:chOff x="162151" y="1558040"/>
            <a:chExt cx="3645871" cy="2034129"/>
          </a:xfrm>
        </p:grpSpPr>
        <p:pic>
          <p:nvPicPr>
            <p:cNvPr id="7" name="图片 6">
              <a:extLst>
                <a:ext uri="{FF2B5EF4-FFF2-40B4-BE49-F238E27FC236}">
                  <a16:creationId xmlns:a16="http://schemas.microsoft.com/office/drawing/2014/main" id="{447125F2-0230-6129-10FC-0CD8CCBCBA28}"/>
                </a:ext>
              </a:extLst>
            </p:cNvPr>
            <p:cNvPicPr>
              <a:picLocks noChangeAspect="1"/>
            </p:cNvPicPr>
            <p:nvPr/>
          </p:nvPicPr>
          <p:blipFill>
            <a:blip r:embed="rId3"/>
            <a:stretch>
              <a:fillRect/>
            </a:stretch>
          </p:blipFill>
          <p:spPr>
            <a:xfrm>
              <a:off x="162151" y="1558040"/>
              <a:ext cx="3645871" cy="2034129"/>
            </a:xfrm>
            <a:prstGeom prst="rect">
              <a:avLst/>
            </a:prstGeom>
          </p:spPr>
        </p:pic>
        <p:sp>
          <p:nvSpPr>
            <p:cNvPr id="11" name="椭圆 10">
              <a:extLst>
                <a:ext uri="{FF2B5EF4-FFF2-40B4-BE49-F238E27FC236}">
                  <a16:creationId xmlns:a16="http://schemas.microsoft.com/office/drawing/2014/main" id="{07C428E9-AA26-0BBC-136C-91EB35AA264A}"/>
                </a:ext>
              </a:extLst>
            </p:cNvPr>
            <p:cNvSpPr/>
            <p:nvPr/>
          </p:nvSpPr>
          <p:spPr>
            <a:xfrm>
              <a:off x="1646124" y="2062785"/>
              <a:ext cx="904875" cy="904875"/>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789FF3BA-78FA-137A-0646-C2A751FC588E}"/>
                </a:ext>
              </a:extLst>
            </p:cNvPr>
            <p:cNvSpPr txBox="1"/>
            <p:nvPr/>
          </p:nvSpPr>
          <p:spPr>
            <a:xfrm>
              <a:off x="1646124" y="2298105"/>
              <a:ext cx="904875" cy="492263"/>
            </a:xfrm>
            <a:prstGeom prst="rect">
              <a:avLst/>
            </a:prstGeom>
            <a:noFill/>
          </p:spPr>
          <p:txBody>
            <a:bodyPr wrap="square">
              <a:spAutoFit/>
            </a:bodyPr>
            <a:lstStyle/>
            <a:p>
              <a:pPr algn="ctr"/>
              <a:r>
                <a:rPr lang="zh-CN" altLang="en-US" sz="1000">
                  <a:solidFill>
                    <a:schemeClr val="bg2">
                      <a:lumMod val="50000"/>
                    </a:schemeClr>
                  </a:solidFill>
                  <a:latin typeface="微软雅黑" panose="020B0503020204020204" pitchFamily="34" charset="-122"/>
                  <a:ea typeface="微软雅黑" panose="020B0503020204020204" pitchFamily="34" charset="-122"/>
                </a:rPr>
                <a:t>告警总数</a:t>
              </a:r>
              <a:endParaRPr lang="en-US" altLang="zh-CN" sz="1000">
                <a:solidFill>
                  <a:schemeClr val="bg2">
                    <a:lumMod val="50000"/>
                  </a:schemeClr>
                </a:solidFill>
                <a:latin typeface="微软雅黑" panose="020B0503020204020204" pitchFamily="34" charset="-122"/>
                <a:ea typeface="微软雅黑" panose="020B0503020204020204" pitchFamily="34" charset="-122"/>
              </a:endParaRPr>
            </a:p>
            <a:p>
              <a:pPr algn="ctr"/>
              <a:r>
                <a:rPr lang="en-US" altLang="zh-CN" sz="1400" b="1">
                  <a:solidFill>
                    <a:schemeClr val="bg2">
                      <a:lumMod val="50000"/>
                    </a:schemeClr>
                  </a:solidFill>
                </a:rPr>
                <a:t>5605</a:t>
              </a:r>
              <a:endParaRPr lang="zh-CN" altLang="en-US" sz="1050">
                <a:solidFill>
                  <a:schemeClr val="bg2">
                    <a:lumMod val="50000"/>
                  </a:schemeClr>
                </a:solidFill>
              </a:endParaRPr>
            </a:p>
          </p:txBody>
        </p:sp>
      </p:grpSp>
      <p:pic>
        <p:nvPicPr>
          <p:cNvPr id="23" name="图片 22">
            <a:extLst>
              <a:ext uri="{FF2B5EF4-FFF2-40B4-BE49-F238E27FC236}">
                <a16:creationId xmlns:a16="http://schemas.microsoft.com/office/drawing/2014/main" id="{EBC8E73F-8D04-55C3-7C0A-6C2D0F257BF1}"/>
              </a:ext>
            </a:extLst>
          </p:cNvPr>
          <p:cNvPicPr>
            <a:picLocks noChangeAspect="1"/>
          </p:cNvPicPr>
          <p:nvPr/>
        </p:nvPicPr>
        <p:blipFill rotWithShape="1">
          <a:blip r:embed="rId4"/>
          <a:srcRect t="8068"/>
          <a:stretch/>
        </p:blipFill>
        <p:spPr>
          <a:xfrm>
            <a:off x="4276976" y="4589429"/>
            <a:ext cx="3638047" cy="1994024"/>
          </a:xfrm>
          <a:prstGeom prst="rect">
            <a:avLst/>
          </a:prstGeom>
        </p:spPr>
      </p:pic>
      <p:sp>
        <p:nvSpPr>
          <p:cNvPr id="24" name="文本框 23">
            <a:extLst>
              <a:ext uri="{FF2B5EF4-FFF2-40B4-BE49-F238E27FC236}">
                <a16:creationId xmlns:a16="http://schemas.microsoft.com/office/drawing/2014/main" id="{B17B823D-F700-BDEF-ABE2-4539621F6A0D}"/>
              </a:ext>
            </a:extLst>
          </p:cNvPr>
          <p:cNvSpPr txBox="1"/>
          <p:nvPr/>
        </p:nvSpPr>
        <p:spPr>
          <a:xfrm>
            <a:off x="4170501" y="3952305"/>
            <a:ext cx="1233487" cy="261610"/>
          </a:xfrm>
          <a:prstGeom prst="rect">
            <a:avLst/>
          </a:prstGeom>
          <a:noFill/>
        </p:spPr>
        <p:txBody>
          <a:bodyPr wrap="square">
            <a:spAutoFit/>
          </a:bodyPr>
          <a:lstStyle/>
          <a:p>
            <a:r>
              <a:rPr lang="zh-CN" altLang="en-US" sz="1100">
                <a:latin typeface="微软雅黑" panose="020B0503020204020204" pitchFamily="34" charset="-122"/>
                <a:ea typeface="微软雅黑" panose="020B0503020204020204" pitchFamily="34" charset="-122"/>
              </a:rPr>
              <a:t>异常原因趋势</a:t>
            </a:r>
            <a:endParaRPr lang="zh-CN" altLang="en-US" sz="1100"/>
          </a:p>
        </p:txBody>
      </p:sp>
      <p:sp>
        <p:nvSpPr>
          <p:cNvPr id="27" name="文本框 26">
            <a:extLst>
              <a:ext uri="{FF2B5EF4-FFF2-40B4-BE49-F238E27FC236}">
                <a16:creationId xmlns:a16="http://schemas.microsoft.com/office/drawing/2014/main" id="{926FDBC8-D2BF-FC37-D62C-70853C8C734C}"/>
              </a:ext>
            </a:extLst>
          </p:cNvPr>
          <p:cNvSpPr txBox="1"/>
          <p:nvPr/>
        </p:nvSpPr>
        <p:spPr>
          <a:xfrm>
            <a:off x="4173423" y="1055264"/>
            <a:ext cx="1819076" cy="261610"/>
          </a:xfrm>
          <a:prstGeom prst="rect">
            <a:avLst/>
          </a:prstGeom>
          <a:noFill/>
        </p:spPr>
        <p:txBody>
          <a:bodyPr wrap="square">
            <a:spAutoFit/>
          </a:bodyPr>
          <a:lstStyle/>
          <a:p>
            <a:r>
              <a:rPr lang="zh-CN" altLang="en-US" sz="1100">
                <a:latin typeface="微软雅黑" panose="020B0503020204020204" pitchFamily="34" charset="-122"/>
                <a:ea typeface="微软雅黑" panose="020B0503020204020204" pitchFamily="34" charset="-122"/>
              </a:rPr>
              <a:t>异常告警分布</a:t>
            </a:r>
            <a:endParaRPr lang="zh-CN" altLang="en-US" sz="1100"/>
          </a:p>
        </p:txBody>
      </p:sp>
      <p:grpSp>
        <p:nvGrpSpPr>
          <p:cNvPr id="33" name="组合 32">
            <a:extLst>
              <a:ext uri="{FF2B5EF4-FFF2-40B4-BE49-F238E27FC236}">
                <a16:creationId xmlns:a16="http://schemas.microsoft.com/office/drawing/2014/main" id="{0DEE5552-0842-A343-2986-7C4E657CE7E8}"/>
              </a:ext>
            </a:extLst>
          </p:cNvPr>
          <p:cNvGrpSpPr/>
          <p:nvPr/>
        </p:nvGrpSpPr>
        <p:grpSpPr>
          <a:xfrm>
            <a:off x="245636" y="1810885"/>
            <a:ext cx="3716765" cy="1765950"/>
            <a:chOff x="4173423" y="1714872"/>
            <a:chExt cx="3716765" cy="1765950"/>
          </a:xfrm>
        </p:grpSpPr>
        <p:grpSp>
          <p:nvGrpSpPr>
            <p:cNvPr id="32" name="组合 31">
              <a:extLst>
                <a:ext uri="{FF2B5EF4-FFF2-40B4-BE49-F238E27FC236}">
                  <a16:creationId xmlns:a16="http://schemas.microsoft.com/office/drawing/2014/main" id="{B3180773-71EA-E121-B57B-D712D7D4EB1F}"/>
                </a:ext>
              </a:extLst>
            </p:cNvPr>
            <p:cNvGrpSpPr/>
            <p:nvPr/>
          </p:nvGrpSpPr>
          <p:grpSpPr>
            <a:xfrm>
              <a:off x="4173423" y="1714872"/>
              <a:ext cx="3716765" cy="1765950"/>
              <a:chOff x="4173423" y="1714872"/>
              <a:chExt cx="3716765" cy="1765950"/>
            </a:xfrm>
          </p:grpSpPr>
          <p:pic>
            <p:nvPicPr>
              <p:cNvPr id="29" name="图片 28">
                <a:extLst>
                  <a:ext uri="{FF2B5EF4-FFF2-40B4-BE49-F238E27FC236}">
                    <a16:creationId xmlns:a16="http://schemas.microsoft.com/office/drawing/2014/main" id="{53F5D223-5CFC-0E98-9257-A531944F6B5C}"/>
                  </a:ext>
                </a:extLst>
              </p:cNvPr>
              <p:cNvPicPr>
                <a:picLocks noChangeAspect="1"/>
              </p:cNvPicPr>
              <p:nvPr/>
            </p:nvPicPr>
            <p:blipFill>
              <a:blip r:embed="rId5"/>
              <a:stretch>
                <a:fillRect/>
              </a:stretch>
            </p:blipFill>
            <p:spPr>
              <a:xfrm>
                <a:off x="4173423" y="1714872"/>
                <a:ext cx="3716765" cy="1765950"/>
              </a:xfrm>
              <a:prstGeom prst="rect">
                <a:avLst/>
              </a:prstGeom>
            </p:spPr>
          </p:pic>
          <p:sp>
            <p:nvSpPr>
              <p:cNvPr id="30" name="椭圆 29">
                <a:extLst>
                  <a:ext uri="{FF2B5EF4-FFF2-40B4-BE49-F238E27FC236}">
                    <a16:creationId xmlns:a16="http://schemas.microsoft.com/office/drawing/2014/main" id="{5733761F-121A-B09C-BEAE-21F292CF27F9}"/>
                  </a:ext>
                </a:extLst>
              </p:cNvPr>
              <p:cNvSpPr/>
              <p:nvPr/>
            </p:nvSpPr>
            <p:spPr>
              <a:xfrm>
                <a:off x="5540081" y="2138012"/>
                <a:ext cx="848629" cy="84863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rgbClr val="C00000"/>
                  </a:solidFill>
                  <a:latin typeface="微软雅黑" panose="020B0503020204020204" pitchFamily="34" charset="-122"/>
                  <a:ea typeface="微软雅黑" panose="020B0503020204020204" pitchFamily="34" charset="-122"/>
                </a:endParaRPr>
              </a:p>
            </p:txBody>
          </p:sp>
        </p:grpSp>
        <p:sp>
          <p:nvSpPr>
            <p:cNvPr id="31" name="文本框 30">
              <a:extLst>
                <a:ext uri="{FF2B5EF4-FFF2-40B4-BE49-F238E27FC236}">
                  <a16:creationId xmlns:a16="http://schemas.microsoft.com/office/drawing/2014/main" id="{ABF7C65C-42BD-FCC1-45CA-E14BF6FFD919}"/>
                </a:ext>
              </a:extLst>
            </p:cNvPr>
            <p:cNvSpPr txBox="1"/>
            <p:nvPr/>
          </p:nvSpPr>
          <p:spPr>
            <a:xfrm>
              <a:off x="5489786" y="2346697"/>
              <a:ext cx="947453" cy="469359"/>
            </a:xfrm>
            <a:prstGeom prst="rect">
              <a:avLst/>
            </a:prstGeom>
            <a:noFill/>
          </p:spPr>
          <p:txBody>
            <a:bodyPr wrap="square">
              <a:spAutoFit/>
            </a:bodyPr>
            <a:lstStyle/>
            <a:p>
              <a:pPr algn="ctr"/>
              <a:r>
                <a:rPr lang="zh-CN" altLang="en-US" sz="1000">
                  <a:solidFill>
                    <a:schemeClr val="bg2">
                      <a:lumMod val="50000"/>
                    </a:schemeClr>
                  </a:solidFill>
                  <a:latin typeface="微软雅黑" panose="020B0503020204020204" pitchFamily="34" charset="-122"/>
                  <a:ea typeface="微软雅黑" panose="020B0503020204020204" pitchFamily="34" charset="-122"/>
                </a:rPr>
                <a:t>不符项总数</a:t>
              </a:r>
              <a:endParaRPr lang="en-US" altLang="zh-CN" sz="1000">
                <a:solidFill>
                  <a:schemeClr val="bg2">
                    <a:lumMod val="50000"/>
                  </a:schemeClr>
                </a:solidFill>
                <a:latin typeface="微软雅黑" panose="020B0503020204020204" pitchFamily="34" charset="-122"/>
                <a:ea typeface="微软雅黑" panose="020B0503020204020204" pitchFamily="34" charset="-122"/>
              </a:endParaRPr>
            </a:p>
            <a:p>
              <a:pPr algn="ctr"/>
              <a:r>
                <a:rPr lang="en-US" altLang="zh-CN" sz="1400" b="1">
                  <a:solidFill>
                    <a:schemeClr val="bg2">
                      <a:lumMod val="50000"/>
                    </a:schemeClr>
                  </a:solidFill>
                </a:rPr>
                <a:t>16</a:t>
              </a:r>
              <a:endParaRPr lang="zh-CN" altLang="en-US" sz="1050">
                <a:solidFill>
                  <a:schemeClr val="bg2">
                    <a:lumMod val="50000"/>
                  </a:schemeClr>
                </a:solidFill>
              </a:endParaRPr>
            </a:p>
          </p:txBody>
        </p:sp>
      </p:grpSp>
      <p:grpSp>
        <p:nvGrpSpPr>
          <p:cNvPr id="40" name="组合 39">
            <a:extLst>
              <a:ext uri="{FF2B5EF4-FFF2-40B4-BE49-F238E27FC236}">
                <a16:creationId xmlns:a16="http://schemas.microsoft.com/office/drawing/2014/main" id="{3C25DE1E-A875-DABF-9C02-7FD8106DDDB1}"/>
              </a:ext>
            </a:extLst>
          </p:cNvPr>
          <p:cNvGrpSpPr/>
          <p:nvPr/>
        </p:nvGrpSpPr>
        <p:grpSpPr>
          <a:xfrm>
            <a:off x="474301" y="1398013"/>
            <a:ext cx="2962318" cy="216546"/>
            <a:chOff x="162151" y="1428623"/>
            <a:chExt cx="2962318" cy="216546"/>
          </a:xfrm>
        </p:grpSpPr>
        <p:pic>
          <p:nvPicPr>
            <p:cNvPr id="36" name="图片 35">
              <a:extLst>
                <a:ext uri="{FF2B5EF4-FFF2-40B4-BE49-F238E27FC236}">
                  <a16:creationId xmlns:a16="http://schemas.microsoft.com/office/drawing/2014/main" id="{08DF9773-B68C-97E5-A696-AB8D024136B5}"/>
                </a:ext>
              </a:extLst>
            </p:cNvPr>
            <p:cNvPicPr>
              <a:picLocks noChangeAspect="1"/>
            </p:cNvPicPr>
            <p:nvPr/>
          </p:nvPicPr>
          <p:blipFill>
            <a:blip r:embed="rId6"/>
            <a:stretch>
              <a:fillRect/>
            </a:stretch>
          </p:blipFill>
          <p:spPr>
            <a:xfrm>
              <a:off x="704014" y="1428623"/>
              <a:ext cx="1052513" cy="216546"/>
            </a:xfrm>
            <a:prstGeom prst="rect">
              <a:avLst/>
            </a:prstGeom>
          </p:spPr>
        </p:pic>
        <p:sp>
          <p:nvSpPr>
            <p:cNvPr id="37" name="文本框 36">
              <a:extLst>
                <a:ext uri="{FF2B5EF4-FFF2-40B4-BE49-F238E27FC236}">
                  <a16:creationId xmlns:a16="http://schemas.microsoft.com/office/drawing/2014/main" id="{19C939CD-4437-16B3-EAF3-704ACA9B4C50}"/>
                </a:ext>
              </a:extLst>
            </p:cNvPr>
            <p:cNvSpPr txBox="1"/>
            <p:nvPr/>
          </p:nvSpPr>
          <p:spPr>
            <a:xfrm>
              <a:off x="162151"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组织机构</a:t>
              </a:r>
              <a:endParaRPr lang="zh-CN" altLang="en-US" sz="800">
                <a:solidFill>
                  <a:schemeClr val="bg2">
                    <a:lumMod val="50000"/>
                  </a:schemeClr>
                </a:solidFill>
              </a:endParaRPr>
            </a:p>
          </p:txBody>
        </p:sp>
        <p:pic>
          <p:nvPicPr>
            <p:cNvPr id="38" name="图片 37">
              <a:extLst>
                <a:ext uri="{FF2B5EF4-FFF2-40B4-BE49-F238E27FC236}">
                  <a16:creationId xmlns:a16="http://schemas.microsoft.com/office/drawing/2014/main" id="{65CA4989-A155-C3EC-F131-0352E0BAC89E}"/>
                </a:ext>
              </a:extLst>
            </p:cNvPr>
            <p:cNvPicPr>
              <a:picLocks noChangeAspect="1"/>
            </p:cNvPicPr>
            <p:nvPr/>
          </p:nvPicPr>
          <p:blipFill>
            <a:blip r:embed="rId6"/>
            <a:stretch>
              <a:fillRect/>
            </a:stretch>
          </p:blipFill>
          <p:spPr>
            <a:xfrm>
              <a:off x="2071956" y="1428623"/>
              <a:ext cx="1052513" cy="216546"/>
            </a:xfrm>
            <a:prstGeom prst="rect">
              <a:avLst/>
            </a:prstGeom>
          </p:spPr>
        </p:pic>
        <p:sp>
          <p:nvSpPr>
            <p:cNvPr id="39" name="文本框 38">
              <a:extLst>
                <a:ext uri="{FF2B5EF4-FFF2-40B4-BE49-F238E27FC236}">
                  <a16:creationId xmlns:a16="http://schemas.microsoft.com/office/drawing/2014/main" id="{1ADE8D8E-8AEF-C0C9-7CAA-59F9D44A7366}"/>
                </a:ext>
              </a:extLst>
            </p:cNvPr>
            <p:cNvSpPr txBox="1"/>
            <p:nvPr/>
          </p:nvSpPr>
          <p:spPr>
            <a:xfrm>
              <a:off x="1751282"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时间</a:t>
              </a:r>
              <a:endParaRPr lang="zh-CN" altLang="en-US" sz="800">
                <a:solidFill>
                  <a:schemeClr val="bg2">
                    <a:lumMod val="50000"/>
                  </a:schemeClr>
                </a:solidFill>
              </a:endParaRPr>
            </a:p>
          </p:txBody>
        </p:sp>
      </p:grpSp>
      <p:grpSp>
        <p:nvGrpSpPr>
          <p:cNvPr id="41" name="组合 40">
            <a:extLst>
              <a:ext uri="{FF2B5EF4-FFF2-40B4-BE49-F238E27FC236}">
                <a16:creationId xmlns:a16="http://schemas.microsoft.com/office/drawing/2014/main" id="{DA105EE3-2B45-11E9-515D-0F902BC40580}"/>
              </a:ext>
            </a:extLst>
          </p:cNvPr>
          <p:cNvGrpSpPr/>
          <p:nvPr/>
        </p:nvGrpSpPr>
        <p:grpSpPr>
          <a:xfrm>
            <a:off x="4504264" y="1398013"/>
            <a:ext cx="2962318" cy="216546"/>
            <a:chOff x="162151" y="1428623"/>
            <a:chExt cx="2962318" cy="216546"/>
          </a:xfrm>
        </p:grpSpPr>
        <p:pic>
          <p:nvPicPr>
            <p:cNvPr id="42" name="图片 41">
              <a:extLst>
                <a:ext uri="{FF2B5EF4-FFF2-40B4-BE49-F238E27FC236}">
                  <a16:creationId xmlns:a16="http://schemas.microsoft.com/office/drawing/2014/main" id="{59D8712E-65C6-3DBB-9921-DD1731078897}"/>
                </a:ext>
              </a:extLst>
            </p:cNvPr>
            <p:cNvPicPr>
              <a:picLocks noChangeAspect="1"/>
            </p:cNvPicPr>
            <p:nvPr/>
          </p:nvPicPr>
          <p:blipFill>
            <a:blip r:embed="rId6"/>
            <a:stretch>
              <a:fillRect/>
            </a:stretch>
          </p:blipFill>
          <p:spPr>
            <a:xfrm>
              <a:off x="704014" y="1428623"/>
              <a:ext cx="1052513" cy="216546"/>
            </a:xfrm>
            <a:prstGeom prst="rect">
              <a:avLst/>
            </a:prstGeom>
          </p:spPr>
        </p:pic>
        <p:sp>
          <p:nvSpPr>
            <p:cNvPr id="43" name="文本框 42">
              <a:extLst>
                <a:ext uri="{FF2B5EF4-FFF2-40B4-BE49-F238E27FC236}">
                  <a16:creationId xmlns:a16="http://schemas.microsoft.com/office/drawing/2014/main" id="{51C3C5AF-1A82-B4CE-6E8F-963DC0CDC88C}"/>
                </a:ext>
              </a:extLst>
            </p:cNvPr>
            <p:cNvSpPr txBox="1"/>
            <p:nvPr/>
          </p:nvSpPr>
          <p:spPr>
            <a:xfrm>
              <a:off x="162151"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组织机构</a:t>
              </a:r>
              <a:endParaRPr lang="zh-CN" altLang="en-US" sz="800">
                <a:solidFill>
                  <a:schemeClr val="bg2">
                    <a:lumMod val="50000"/>
                  </a:schemeClr>
                </a:solidFill>
              </a:endParaRPr>
            </a:p>
          </p:txBody>
        </p:sp>
        <p:pic>
          <p:nvPicPr>
            <p:cNvPr id="44" name="图片 43">
              <a:extLst>
                <a:ext uri="{FF2B5EF4-FFF2-40B4-BE49-F238E27FC236}">
                  <a16:creationId xmlns:a16="http://schemas.microsoft.com/office/drawing/2014/main" id="{4F96786D-8325-853D-E4DE-08917D695BA6}"/>
                </a:ext>
              </a:extLst>
            </p:cNvPr>
            <p:cNvPicPr>
              <a:picLocks noChangeAspect="1"/>
            </p:cNvPicPr>
            <p:nvPr/>
          </p:nvPicPr>
          <p:blipFill>
            <a:blip r:embed="rId6"/>
            <a:stretch>
              <a:fillRect/>
            </a:stretch>
          </p:blipFill>
          <p:spPr>
            <a:xfrm>
              <a:off x="2071956" y="1428623"/>
              <a:ext cx="1052513" cy="216546"/>
            </a:xfrm>
            <a:prstGeom prst="rect">
              <a:avLst/>
            </a:prstGeom>
          </p:spPr>
        </p:pic>
        <p:sp>
          <p:nvSpPr>
            <p:cNvPr id="45" name="文本框 44">
              <a:extLst>
                <a:ext uri="{FF2B5EF4-FFF2-40B4-BE49-F238E27FC236}">
                  <a16:creationId xmlns:a16="http://schemas.microsoft.com/office/drawing/2014/main" id="{7177AC01-AF32-F5BC-8542-4E595CD1DE8A}"/>
                </a:ext>
              </a:extLst>
            </p:cNvPr>
            <p:cNvSpPr txBox="1"/>
            <p:nvPr/>
          </p:nvSpPr>
          <p:spPr>
            <a:xfrm>
              <a:off x="1751282"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时间</a:t>
              </a:r>
              <a:endParaRPr lang="zh-CN" altLang="en-US" sz="800">
                <a:solidFill>
                  <a:schemeClr val="bg2">
                    <a:lumMod val="50000"/>
                  </a:schemeClr>
                </a:solidFill>
              </a:endParaRPr>
            </a:p>
          </p:txBody>
        </p:sp>
      </p:grpSp>
      <p:grpSp>
        <p:nvGrpSpPr>
          <p:cNvPr id="46" name="组合 45">
            <a:extLst>
              <a:ext uri="{FF2B5EF4-FFF2-40B4-BE49-F238E27FC236}">
                <a16:creationId xmlns:a16="http://schemas.microsoft.com/office/drawing/2014/main" id="{2B1E3CA0-06A9-6C7A-717F-E9788C0F8FA6}"/>
              </a:ext>
            </a:extLst>
          </p:cNvPr>
          <p:cNvGrpSpPr/>
          <p:nvPr/>
        </p:nvGrpSpPr>
        <p:grpSpPr>
          <a:xfrm>
            <a:off x="8530525" y="1369969"/>
            <a:ext cx="2962318" cy="216546"/>
            <a:chOff x="162151" y="1428623"/>
            <a:chExt cx="2962318" cy="216546"/>
          </a:xfrm>
        </p:grpSpPr>
        <p:pic>
          <p:nvPicPr>
            <p:cNvPr id="47" name="图片 46">
              <a:extLst>
                <a:ext uri="{FF2B5EF4-FFF2-40B4-BE49-F238E27FC236}">
                  <a16:creationId xmlns:a16="http://schemas.microsoft.com/office/drawing/2014/main" id="{F5ADCE7D-B9E9-002A-CD80-EC6CD95313F1}"/>
                </a:ext>
              </a:extLst>
            </p:cNvPr>
            <p:cNvPicPr>
              <a:picLocks noChangeAspect="1"/>
            </p:cNvPicPr>
            <p:nvPr/>
          </p:nvPicPr>
          <p:blipFill>
            <a:blip r:embed="rId6"/>
            <a:stretch>
              <a:fillRect/>
            </a:stretch>
          </p:blipFill>
          <p:spPr>
            <a:xfrm>
              <a:off x="704014" y="1428623"/>
              <a:ext cx="1052513" cy="216546"/>
            </a:xfrm>
            <a:prstGeom prst="rect">
              <a:avLst/>
            </a:prstGeom>
          </p:spPr>
        </p:pic>
        <p:sp>
          <p:nvSpPr>
            <p:cNvPr id="48" name="文本框 47">
              <a:extLst>
                <a:ext uri="{FF2B5EF4-FFF2-40B4-BE49-F238E27FC236}">
                  <a16:creationId xmlns:a16="http://schemas.microsoft.com/office/drawing/2014/main" id="{EBCB8D82-3488-000E-D108-6A2EA8850524}"/>
                </a:ext>
              </a:extLst>
            </p:cNvPr>
            <p:cNvSpPr txBox="1"/>
            <p:nvPr/>
          </p:nvSpPr>
          <p:spPr>
            <a:xfrm>
              <a:off x="162151"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组织机构</a:t>
              </a:r>
              <a:endParaRPr lang="zh-CN" altLang="en-US" sz="800">
                <a:solidFill>
                  <a:schemeClr val="bg2">
                    <a:lumMod val="50000"/>
                  </a:schemeClr>
                </a:solidFill>
              </a:endParaRPr>
            </a:p>
          </p:txBody>
        </p:sp>
        <p:pic>
          <p:nvPicPr>
            <p:cNvPr id="49" name="图片 48">
              <a:extLst>
                <a:ext uri="{FF2B5EF4-FFF2-40B4-BE49-F238E27FC236}">
                  <a16:creationId xmlns:a16="http://schemas.microsoft.com/office/drawing/2014/main" id="{AB7B9549-0714-9E3A-BAD9-F42D1AE40ABF}"/>
                </a:ext>
              </a:extLst>
            </p:cNvPr>
            <p:cNvPicPr>
              <a:picLocks noChangeAspect="1"/>
            </p:cNvPicPr>
            <p:nvPr/>
          </p:nvPicPr>
          <p:blipFill>
            <a:blip r:embed="rId6"/>
            <a:stretch>
              <a:fillRect/>
            </a:stretch>
          </p:blipFill>
          <p:spPr>
            <a:xfrm>
              <a:off x="2071956" y="1428623"/>
              <a:ext cx="1052513" cy="216546"/>
            </a:xfrm>
            <a:prstGeom prst="rect">
              <a:avLst/>
            </a:prstGeom>
          </p:spPr>
        </p:pic>
        <p:sp>
          <p:nvSpPr>
            <p:cNvPr id="50" name="文本框 49">
              <a:extLst>
                <a:ext uri="{FF2B5EF4-FFF2-40B4-BE49-F238E27FC236}">
                  <a16:creationId xmlns:a16="http://schemas.microsoft.com/office/drawing/2014/main" id="{DFA0E920-965F-4CFA-C033-CF6FC49F2EC4}"/>
                </a:ext>
              </a:extLst>
            </p:cNvPr>
            <p:cNvSpPr txBox="1"/>
            <p:nvPr/>
          </p:nvSpPr>
          <p:spPr>
            <a:xfrm>
              <a:off x="1751282"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时间</a:t>
              </a:r>
              <a:endParaRPr lang="zh-CN" altLang="en-US" sz="800">
                <a:solidFill>
                  <a:schemeClr val="bg2">
                    <a:lumMod val="50000"/>
                  </a:schemeClr>
                </a:solidFill>
              </a:endParaRPr>
            </a:p>
          </p:txBody>
        </p:sp>
      </p:grpSp>
      <p:grpSp>
        <p:nvGrpSpPr>
          <p:cNvPr id="51" name="组合 50">
            <a:extLst>
              <a:ext uri="{FF2B5EF4-FFF2-40B4-BE49-F238E27FC236}">
                <a16:creationId xmlns:a16="http://schemas.microsoft.com/office/drawing/2014/main" id="{A8E8D7F5-D550-F31C-92EC-3075D0C0EF60}"/>
              </a:ext>
            </a:extLst>
          </p:cNvPr>
          <p:cNvGrpSpPr/>
          <p:nvPr/>
        </p:nvGrpSpPr>
        <p:grpSpPr>
          <a:xfrm>
            <a:off x="4522173" y="4273249"/>
            <a:ext cx="2962318" cy="216546"/>
            <a:chOff x="162151" y="1428623"/>
            <a:chExt cx="2962318" cy="216546"/>
          </a:xfrm>
        </p:grpSpPr>
        <p:pic>
          <p:nvPicPr>
            <p:cNvPr id="52" name="图片 51">
              <a:extLst>
                <a:ext uri="{FF2B5EF4-FFF2-40B4-BE49-F238E27FC236}">
                  <a16:creationId xmlns:a16="http://schemas.microsoft.com/office/drawing/2014/main" id="{4573985B-6408-41EB-8DAB-1DB89CAE5777}"/>
                </a:ext>
              </a:extLst>
            </p:cNvPr>
            <p:cNvPicPr>
              <a:picLocks noChangeAspect="1"/>
            </p:cNvPicPr>
            <p:nvPr/>
          </p:nvPicPr>
          <p:blipFill>
            <a:blip r:embed="rId6"/>
            <a:stretch>
              <a:fillRect/>
            </a:stretch>
          </p:blipFill>
          <p:spPr>
            <a:xfrm>
              <a:off x="704014" y="1428623"/>
              <a:ext cx="1052513" cy="216546"/>
            </a:xfrm>
            <a:prstGeom prst="rect">
              <a:avLst/>
            </a:prstGeom>
          </p:spPr>
        </p:pic>
        <p:sp>
          <p:nvSpPr>
            <p:cNvPr id="53" name="文本框 52">
              <a:extLst>
                <a:ext uri="{FF2B5EF4-FFF2-40B4-BE49-F238E27FC236}">
                  <a16:creationId xmlns:a16="http://schemas.microsoft.com/office/drawing/2014/main" id="{16E9051A-06FD-72D4-09ED-BA838CDB7C48}"/>
                </a:ext>
              </a:extLst>
            </p:cNvPr>
            <p:cNvSpPr txBox="1"/>
            <p:nvPr/>
          </p:nvSpPr>
          <p:spPr>
            <a:xfrm>
              <a:off x="162151"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组织机构</a:t>
              </a:r>
              <a:endParaRPr lang="zh-CN" altLang="en-US" sz="800">
                <a:solidFill>
                  <a:schemeClr val="bg2">
                    <a:lumMod val="50000"/>
                  </a:schemeClr>
                </a:solidFill>
              </a:endParaRPr>
            </a:p>
          </p:txBody>
        </p:sp>
        <p:pic>
          <p:nvPicPr>
            <p:cNvPr id="54" name="图片 53">
              <a:extLst>
                <a:ext uri="{FF2B5EF4-FFF2-40B4-BE49-F238E27FC236}">
                  <a16:creationId xmlns:a16="http://schemas.microsoft.com/office/drawing/2014/main" id="{0DE4E417-342C-D828-9138-9BACE854C8C1}"/>
                </a:ext>
              </a:extLst>
            </p:cNvPr>
            <p:cNvPicPr>
              <a:picLocks noChangeAspect="1"/>
            </p:cNvPicPr>
            <p:nvPr/>
          </p:nvPicPr>
          <p:blipFill>
            <a:blip r:embed="rId6"/>
            <a:stretch>
              <a:fillRect/>
            </a:stretch>
          </p:blipFill>
          <p:spPr>
            <a:xfrm>
              <a:off x="2071956" y="1428623"/>
              <a:ext cx="1052513" cy="216546"/>
            </a:xfrm>
            <a:prstGeom prst="rect">
              <a:avLst/>
            </a:prstGeom>
          </p:spPr>
        </p:pic>
        <p:sp>
          <p:nvSpPr>
            <p:cNvPr id="55" name="文本框 54">
              <a:extLst>
                <a:ext uri="{FF2B5EF4-FFF2-40B4-BE49-F238E27FC236}">
                  <a16:creationId xmlns:a16="http://schemas.microsoft.com/office/drawing/2014/main" id="{734ACC29-2348-9A06-0CB9-49E6E7921AD3}"/>
                </a:ext>
              </a:extLst>
            </p:cNvPr>
            <p:cNvSpPr txBox="1"/>
            <p:nvPr/>
          </p:nvSpPr>
          <p:spPr>
            <a:xfrm>
              <a:off x="1751282"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时间</a:t>
              </a:r>
              <a:endParaRPr lang="zh-CN" altLang="en-US" sz="800">
                <a:solidFill>
                  <a:schemeClr val="bg2">
                    <a:lumMod val="50000"/>
                  </a:schemeClr>
                </a:solidFill>
              </a:endParaRPr>
            </a:p>
          </p:txBody>
        </p:sp>
      </p:grpSp>
      <p:grpSp>
        <p:nvGrpSpPr>
          <p:cNvPr id="56" name="组合 55">
            <a:extLst>
              <a:ext uri="{FF2B5EF4-FFF2-40B4-BE49-F238E27FC236}">
                <a16:creationId xmlns:a16="http://schemas.microsoft.com/office/drawing/2014/main" id="{5A210BBB-8831-AC91-0A4A-B5A717CEEF0E}"/>
              </a:ext>
            </a:extLst>
          </p:cNvPr>
          <p:cNvGrpSpPr/>
          <p:nvPr/>
        </p:nvGrpSpPr>
        <p:grpSpPr>
          <a:xfrm>
            <a:off x="8618516" y="4271263"/>
            <a:ext cx="2962318" cy="216546"/>
            <a:chOff x="162151" y="1428623"/>
            <a:chExt cx="2962318" cy="216546"/>
          </a:xfrm>
        </p:grpSpPr>
        <p:pic>
          <p:nvPicPr>
            <p:cNvPr id="57" name="图片 56">
              <a:extLst>
                <a:ext uri="{FF2B5EF4-FFF2-40B4-BE49-F238E27FC236}">
                  <a16:creationId xmlns:a16="http://schemas.microsoft.com/office/drawing/2014/main" id="{18A34219-8975-D614-52EE-80067A90050A}"/>
                </a:ext>
              </a:extLst>
            </p:cNvPr>
            <p:cNvPicPr>
              <a:picLocks noChangeAspect="1"/>
            </p:cNvPicPr>
            <p:nvPr/>
          </p:nvPicPr>
          <p:blipFill>
            <a:blip r:embed="rId6"/>
            <a:stretch>
              <a:fillRect/>
            </a:stretch>
          </p:blipFill>
          <p:spPr>
            <a:xfrm>
              <a:off x="704014" y="1428623"/>
              <a:ext cx="1052513" cy="216546"/>
            </a:xfrm>
            <a:prstGeom prst="rect">
              <a:avLst/>
            </a:prstGeom>
          </p:spPr>
        </p:pic>
        <p:sp>
          <p:nvSpPr>
            <p:cNvPr id="58" name="文本框 57">
              <a:extLst>
                <a:ext uri="{FF2B5EF4-FFF2-40B4-BE49-F238E27FC236}">
                  <a16:creationId xmlns:a16="http://schemas.microsoft.com/office/drawing/2014/main" id="{A03B83BF-D1BD-A08B-84E4-1B8113A61D86}"/>
                </a:ext>
              </a:extLst>
            </p:cNvPr>
            <p:cNvSpPr txBox="1"/>
            <p:nvPr/>
          </p:nvSpPr>
          <p:spPr>
            <a:xfrm>
              <a:off x="162151"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组织机构</a:t>
              </a:r>
              <a:endParaRPr lang="zh-CN" altLang="en-US" sz="800">
                <a:solidFill>
                  <a:schemeClr val="bg2">
                    <a:lumMod val="50000"/>
                  </a:schemeClr>
                </a:solidFill>
              </a:endParaRPr>
            </a:p>
          </p:txBody>
        </p:sp>
        <p:pic>
          <p:nvPicPr>
            <p:cNvPr id="59" name="图片 58">
              <a:extLst>
                <a:ext uri="{FF2B5EF4-FFF2-40B4-BE49-F238E27FC236}">
                  <a16:creationId xmlns:a16="http://schemas.microsoft.com/office/drawing/2014/main" id="{CEB7B99A-2E31-A579-CF42-019CA4681006}"/>
                </a:ext>
              </a:extLst>
            </p:cNvPr>
            <p:cNvPicPr>
              <a:picLocks noChangeAspect="1"/>
            </p:cNvPicPr>
            <p:nvPr/>
          </p:nvPicPr>
          <p:blipFill>
            <a:blip r:embed="rId6"/>
            <a:stretch>
              <a:fillRect/>
            </a:stretch>
          </p:blipFill>
          <p:spPr>
            <a:xfrm>
              <a:off x="2071956" y="1428623"/>
              <a:ext cx="1052513" cy="216546"/>
            </a:xfrm>
            <a:prstGeom prst="rect">
              <a:avLst/>
            </a:prstGeom>
          </p:spPr>
        </p:pic>
        <p:sp>
          <p:nvSpPr>
            <p:cNvPr id="60" name="文本框 59">
              <a:extLst>
                <a:ext uri="{FF2B5EF4-FFF2-40B4-BE49-F238E27FC236}">
                  <a16:creationId xmlns:a16="http://schemas.microsoft.com/office/drawing/2014/main" id="{F30B89EF-26B0-1D36-1FA3-4C9F60B22641}"/>
                </a:ext>
              </a:extLst>
            </p:cNvPr>
            <p:cNvSpPr txBox="1"/>
            <p:nvPr/>
          </p:nvSpPr>
          <p:spPr>
            <a:xfrm>
              <a:off x="1751282"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时间</a:t>
              </a:r>
              <a:endParaRPr lang="zh-CN" altLang="en-US" sz="800">
                <a:solidFill>
                  <a:schemeClr val="bg2">
                    <a:lumMod val="50000"/>
                  </a:schemeClr>
                </a:solidFill>
              </a:endParaRPr>
            </a:p>
          </p:txBody>
        </p:sp>
      </p:grpSp>
      <p:grpSp>
        <p:nvGrpSpPr>
          <p:cNvPr id="61" name="组合 60">
            <a:extLst>
              <a:ext uri="{FF2B5EF4-FFF2-40B4-BE49-F238E27FC236}">
                <a16:creationId xmlns:a16="http://schemas.microsoft.com/office/drawing/2014/main" id="{A3EFB893-BE70-F198-DE3B-DB6D57A2CA30}"/>
              </a:ext>
            </a:extLst>
          </p:cNvPr>
          <p:cNvGrpSpPr/>
          <p:nvPr/>
        </p:nvGrpSpPr>
        <p:grpSpPr>
          <a:xfrm>
            <a:off x="575590" y="4293613"/>
            <a:ext cx="2962318" cy="216546"/>
            <a:chOff x="162151" y="1428623"/>
            <a:chExt cx="2962318" cy="216546"/>
          </a:xfrm>
        </p:grpSpPr>
        <p:pic>
          <p:nvPicPr>
            <p:cNvPr id="62" name="图片 61">
              <a:extLst>
                <a:ext uri="{FF2B5EF4-FFF2-40B4-BE49-F238E27FC236}">
                  <a16:creationId xmlns:a16="http://schemas.microsoft.com/office/drawing/2014/main" id="{3E763D86-514D-FD4A-D13C-19155DBB9755}"/>
                </a:ext>
              </a:extLst>
            </p:cNvPr>
            <p:cNvPicPr>
              <a:picLocks noChangeAspect="1"/>
            </p:cNvPicPr>
            <p:nvPr/>
          </p:nvPicPr>
          <p:blipFill>
            <a:blip r:embed="rId6"/>
            <a:stretch>
              <a:fillRect/>
            </a:stretch>
          </p:blipFill>
          <p:spPr>
            <a:xfrm>
              <a:off x="704014" y="1428623"/>
              <a:ext cx="1052513" cy="216546"/>
            </a:xfrm>
            <a:prstGeom prst="rect">
              <a:avLst/>
            </a:prstGeom>
          </p:spPr>
        </p:pic>
        <p:sp>
          <p:nvSpPr>
            <p:cNvPr id="63" name="文本框 62">
              <a:extLst>
                <a:ext uri="{FF2B5EF4-FFF2-40B4-BE49-F238E27FC236}">
                  <a16:creationId xmlns:a16="http://schemas.microsoft.com/office/drawing/2014/main" id="{B694EB36-0848-4E2D-E671-C01568572378}"/>
                </a:ext>
              </a:extLst>
            </p:cNvPr>
            <p:cNvSpPr txBox="1"/>
            <p:nvPr/>
          </p:nvSpPr>
          <p:spPr>
            <a:xfrm>
              <a:off x="162151"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组织机构</a:t>
              </a:r>
              <a:endParaRPr lang="zh-CN" altLang="en-US" sz="800">
                <a:solidFill>
                  <a:schemeClr val="bg2">
                    <a:lumMod val="50000"/>
                  </a:schemeClr>
                </a:solidFill>
              </a:endParaRPr>
            </a:p>
          </p:txBody>
        </p:sp>
        <p:pic>
          <p:nvPicPr>
            <p:cNvPr id="64" name="图片 63">
              <a:extLst>
                <a:ext uri="{FF2B5EF4-FFF2-40B4-BE49-F238E27FC236}">
                  <a16:creationId xmlns:a16="http://schemas.microsoft.com/office/drawing/2014/main" id="{69D02349-F56E-0E95-5585-338931851CC3}"/>
                </a:ext>
              </a:extLst>
            </p:cNvPr>
            <p:cNvPicPr>
              <a:picLocks noChangeAspect="1"/>
            </p:cNvPicPr>
            <p:nvPr/>
          </p:nvPicPr>
          <p:blipFill>
            <a:blip r:embed="rId6"/>
            <a:stretch>
              <a:fillRect/>
            </a:stretch>
          </p:blipFill>
          <p:spPr>
            <a:xfrm>
              <a:off x="2071956" y="1428623"/>
              <a:ext cx="1052513" cy="216546"/>
            </a:xfrm>
            <a:prstGeom prst="rect">
              <a:avLst/>
            </a:prstGeom>
          </p:spPr>
        </p:pic>
        <p:sp>
          <p:nvSpPr>
            <p:cNvPr id="65" name="文本框 64">
              <a:extLst>
                <a:ext uri="{FF2B5EF4-FFF2-40B4-BE49-F238E27FC236}">
                  <a16:creationId xmlns:a16="http://schemas.microsoft.com/office/drawing/2014/main" id="{F600F1E7-C8A0-86F9-E32E-954B879A1E47}"/>
                </a:ext>
              </a:extLst>
            </p:cNvPr>
            <p:cNvSpPr txBox="1"/>
            <p:nvPr/>
          </p:nvSpPr>
          <p:spPr>
            <a:xfrm>
              <a:off x="1751282" y="1429174"/>
              <a:ext cx="1233487" cy="215444"/>
            </a:xfrm>
            <a:prstGeom prst="rect">
              <a:avLst/>
            </a:prstGeom>
            <a:noFill/>
          </p:spPr>
          <p:txBody>
            <a:bodyPr wrap="square">
              <a:spAutoFit/>
            </a:bodyPr>
            <a:lstStyle/>
            <a:p>
              <a:r>
                <a:rPr lang="zh-CN" altLang="en-US" sz="800">
                  <a:solidFill>
                    <a:schemeClr val="bg2">
                      <a:lumMod val="50000"/>
                    </a:schemeClr>
                  </a:solidFill>
                  <a:latin typeface="微软雅黑" panose="020B0503020204020204" pitchFamily="34" charset="-122"/>
                  <a:ea typeface="微软雅黑" panose="020B0503020204020204" pitchFamily="34" charset="-122"/>
                </a:rPr>
                <a:t>时间</a:t>
              </a:r>
              <a:endParaRPr lang="zh-CN" altLang="en-US" sz="800">
                <a:solidFill>
                  <a:schemeClr val="bg2">
                    <a:lumMod val="50000"/>
                  </a:schemeClr>
                </a:solidFill>
              </a:endParaRPr>
            </a:p>
          </p:txBody>
        </p:sp>
      </p:grpSp>
      <p:sp>
        <p:nvSpPr>
          <p:cNvPr id="4" name="文本框 3">
            <a:extLst>
              <a:ext uri="{FF2B5EF4-FFF2-40B4-BE49-F238E27FC236}">
                <a16:creationId xmlns:a16="http://schemas.microsoft.com/office/drawing/2014/main" id="{F3B292FF-0D7F-530B-2A99-50F25275CC19}"/>
              </a:ext>
            </a:extLst>
          </p:cNvPr>
          <p:cNvSpPr txBox="1"/>
          <p:nvPr/>
        </p:nvSpPr>
        <p:spPr>
          <a:xfrm>
            <a:off x="150923" y="1051375"/>
            <a:ext cx="1233487" cy="261610"/>
          </a:xfrm>
          <a:prstGeom prst="rect">
            <a:avLst/>
          </a:prstGeom>
          <a:noFill/>
        </p:spPr>
        <p:txBody>
          <a:bodyPr wrap="square">
            <a:spAutoFit/>
          </a:bodyPr>
          <a:lstStyle/>
          <a:p>
            <a:r>
              <a:rPr lang="zh-CN" altLang="en-US" sz="1100" dirty="0">
                <a:latin typeface="微软雅黑" panose="020B0503020204020204" pitchFamily="34" charset="-122"/>
                <a:ea typeface="微软雅黑" panose="020B0503020204020204" pitchFamily="34" charset="-122"/>
              </a:rPr>
              <a:t>核查机构结果</a:t>
            </a:r>
            <a:endParaRPr lang="zh-CN" altLang="en-US" sz="1100" dirty="0"/>
          </a:p>
        </p:txBody>
      </p:sp>
      <p:sp>
        <p:nvSpPr>
          <p:cNvPr id="6" name="文本框 5">
            <a:extLst>
              <a:ext uri="{FF2B5EF4-FFF2-40B4-BE49-F238E27FC236}">
                <a16:creationId xmlns:a16="http://schemas.microsoft.com/office/drawing/2014/main" id="{44746C38-3020-61BE-7A36-E6C32B2A8855}"/>
              </a:ext>
            </a:extLst>
          </p:cNvPr>
          <p:cNvSpPr txBox="1"/>
          <p:nvPr/>
        </p:nvSpPr>
        <p:spPr>
          <a:xfrm>
            <a:off x="8218372" y="3951770"/>
            <a:ext cx="1390711" cy="261610"/>
          </a:xfrm>
          <a:prstGeom prst="rect">
            <a:avLst/>
          </a:prstGeom>
          <a:noFill/>
        </p:spPr>
        <p:txBody>
          <a:bodyPr wrap="square">
            <a:spAutoFit/>
          </a:bodyPr>
          <a:lstStyle/>
          <a:p>
            <a:r>
              <a:rPr lang="zh-CN" altLang="en-US" sz="1100">
                <a:latin typeface="微软雅黑" panose="020B0503020204020204" pitchFamily="34" charset="-122"/>
                <a:ea typeface="微软雅黑" panose="020B0503020204020204" pitchFamily="34" charset="-122"/>
              </a:rPr>
              <a:t>补充材料上传情况</a:t>
            </a:r>
            <a:endParaRPr lang="zh-CN" altLang="en-US" sz="1100"/>
          </a:p>
        </p:txBody>
      </p:sp>
      <p:pic>
        <p:nvPicPr>
          <p:cNvPr id="17" name="图片 16">
            <a:extLst>
              <a:ext uri="{FF2B5EF4-FFF2-40B4-BE49-F238E27FC236}">
                <a16:creationId xmlns:a16="http://schemas.microsoft.com/office/drawing/2014/main" id="{8B5CA8D4-77A2-95BF-5022-EB969F352DC6}"/>
              </a:ext>
            </a:extLst>
          </p:cNvPr>
          <p:cNvPicPr>
            <a:picLocks noChangeAspect="1"/>
          </p:cNvPicPr>
          <p:nvPr/>
        </p:nvPicPr>
        <p:blipFill>
          <a:blip r:embed="rId7"/>
          <a:stretch>
            <a:fillRect/>
          </a:stretch>
        </p:blipFill>
        <p:spPr>
          <a:xfrm>
            <a:off x="8391751" y="4665851"/>
            <a:ext cx="3510336" cy="1935641"/>
          </a:xfrm>
          <a:prstGeom prst="rect">
            <a:avLst/>
          </a:prstGeom>
        </p:spPr>
      </p:pic>
      <p:pic>
        <p:nvPicPr>
          <p:cNvPr id="67" name="图片 66">
            <a:extLst>
              <a:ext uri="{FF2B5EF4-FFF2-40B4-BE49-F238E27FC236}">
                <a16:creationId xmlns:a16="http://schemas.microsoft.com/office/drawing/2014/main" id="{87A40196-B32B-5889-5BFA-7A120904BAC5}"/>
              </a:ext>
            </a:extLst>
          </p:cNvPr>
          <p:cNvPicPr>
            <a:picLocks noChangeAspect="1"/>
          </p:cNvPicPr>
          <p:nvPr/>
        </p:nvPicPr>
        <p:blipFill>
          <a:blip r:embed="rId8"/>
          <a:stretch>
            <a:fillRect/>
          </a:stretch>
        </p:blipFill>
        <p:spPr>
          <a:xfrm>
            <a:off x="4686522" y="1658181"/>
            <a:ext cx="2780060" cy="2112657"/>
          </a:xfrm>
          <a:prstGeom prst="rect">
            <a:avLst/>
          </a:prstGeom>
        </p:spPr>
      </p:pic>
      <p:pic>
        <p:nvPicPr>
          <p:cNvPr id="69" name="图片 68">
            <a:extLst>
              <a:ext uri="{FF2B5EF4-FFF2-40B4-BE49-F238E27FC236}">
                <a16:creationId xmlns:a16="http://schemas.microsoft.com/office/drawing/2014/main" id="{A1243BB6-CE3B-4A3A-9D04-7C965EF5BB5F}"/>
              </a:ext>
            </a:extLst>
          </p:cNvPr>
          <p:cNvPicPr>
            <a:picLocks noChangeAspect="1"/>
          </p:cNvPicPr>
          <p:nvPr/>
        </p:nvPicPr>
        <p:blipFill>
          <a:blip r:embed="rId9"/>
          <a:stretch>
            <a:fillRect/>
          </a:stretch>
        </p:blipFill>
        <p:spPr>
          <a:xfrm>
            <a:off x="415820" y="4710943"/>
            <a:ext cx="3215742" cy="1910192"/>
          </a:xfrm>
          <a:prstGeom prst="rect">
            <a:avLst/>
          </a:prstGeom>
        </p:spPr>
      </p:pic>
      <p:sp>
        <p:nvSpPr>
          <p:cNvPr id="9" name="文本框 8">
            <a:extLst>
              <a:ext uri="{FF2B5EF4-FFF2-40B4-BE49-F238E27FC236}">
                <a16:creationId xmlns:a16="http://schemas.microsoft.com/office/drawing/2014/main" id="{4FAAB12C-C5B6-DCB3-4CA8-03952B6E7818}"/>
              </a:ext>
            </a:extLst>
          </p:cNvPr>
          <p:cNvSpPr txBox="1"/>
          <p:nvPr/>
        </p:nvSpPr>
        <p:spPr>
          <a:xfrm>
            <a:off x="0" y="83773"/>
            <a:ext cx="12192000" cy="369332"/>
          </a:xfrm>
          <a:prstGeom prst="rect">
            <a:avLst/>
          </a:prstGeom>
          <a:noFill/>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碳排放数据可信度分析系统</a:t>
            </a:r>
            <a:endParaRPr lang="en-US" altLang="zh-CN"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2840008-9DA6-6DC9-3EEF-C578EC42D9F1}"/>
              </a:ext>
            </a:extLst>
          </p:cNvPr>
          <p:cNvSpPr txBox="1"/>
          <p:nvPr/>
        </p:nvSpPr>
        <p:spPr>
          <a:xfrm>
            <a:off x="150923" y="3984215"/>
            <a:ext cx="1233487" cy="261610"/>
          </a:xfrm>
          <a:prstGeom prst="rect">
            <a:avLst/>
          </a:prstGeom>
          <a:noFill/>
        </p:spPr>
        <p:txBody>
          <a:bodyPr wrap="square">
            <a:spAutoFit/>
          </a:bodyPr>
          <a:lstStyle/>
          <a:p>
            <a:r>
              <a:rPr lang="zh-CN" altLang="en-US" sz="1100">
                <a:latin typeface="微软雅黑" panose="020B0503020204020204" pitchFamily="34" charset="-122"/>
                <a:ea typeface="微软雅黑" panose="020B0503020204020204" pitchFamily="34" charset="-122"/>
              </a:rPr>
              <a:t>异常参数分布</a:t>
            </a:r>
            <a:endParaRPr lang="zh-CN" altLang="en-US" sz="1100"/>
          </a:p>
        </p:txBody>
      </p:sp>
    </p:spTree>
    <p:extLst>
      <p:ext uri="{BB962C8B-B14F-4D97-AF65-F5344CB8AC3E}">
        <p14:creationId xmlns:p14="http://schemas.microsoft.com/office/powerpoint/2010/main" val="2410059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265D1A0C-EAA0-B909-96D2-4C8714A7C887}"/>
              </a:ext>
            </a:extLst>
          </p:cNvPr>
          <p:cNvSpPr/>
          <p:nvPr/>
        </p:nvSpPr>
        <p:spPr>
          <a:xfrm>
            <a:off x="8391750" y="5989983"/>
            <a:ext cx="3800250" cy="868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5386060-1460-26AD-4C44-1381467F74C2}"/>
              </a:ext>
            </a:extLst>
          </p:cNvPr>
          <p:cNvSpPr/>
          <p:nvPr/>
        </p:nvSpPr>
        <p:spPr>
          <a:xfrm>
            <a:off x="8391751" y="0"/>
            <a:ext cx="3800250" cy="868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4BFF4298-D70D-D43C-2557-8455AD12A5E0}"/>
              </a:ext>
            </a:extLst>
          </p:cNvPr>
          <p:cNvSpPr/>
          <p:nvPr/>
        </p:nvSpPr>
        <p:spPr>
          <a:xfrm>
            <a:off x="0" y="0"/>
            <a:ext cx="12192000" cy="6858000"/>
          </a:xfrm>
          <a:prstGeom prst="rect">
            <a:avLst/>
          </a:prstGeom>
          <a:gradFill>
            <a:gsLst>
              <a:gs pos="0">
                <a:srgbClr val="95CCC9">
                  <a:lumMod val="100000"/>
                </a:srgbClr>
              </a:gs>
              <a:gs pos="50000">
                <a:srgbClr val="95CCC9">
                  <a:alpha val="70000"/>
                </a:srgbClr>
              </a:gs>
              <a:gs pos="100000">
                <a:srgbClr val="ACD7D5">
                  <a:alpha val="4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D4C1F46-3E0A-9829-31A6-90C24674035C}"/>
              </a:ext>
            </a:extLst>
          </p:cNvPr>
          <p:cNvSpPr/>
          <p:nvPr/>
        </p:nvSpPr>
        <p:spPr>
          <a:xfrm>
            <a:off x="0" y="520925"/>
            <a:ext cx="12192000" cy="352425"/>
          </a:xfrm>
          <a:prstGeom prst="rect">
            <a:avLst/>
          </a:prstGeom>
          <a:solidFill>
            <a:srgbClr val="00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latin typeface="华文细黑" panose="02010600040101010101" pitchFamily="2" charset="-122"/>
                <a:ea typeface="华文细黑" panose="02010600040101010101" pitchFamily="2" charset="-122"/>
              </a:rPr>
              <a:t>质量总览     告警清单    参数分析</a:t>
            </a:r>
          </a:p>
        </p:txBody>
      </p:sp>
      <p:sp>
        <p:nvSpPr>
          <p:cNvPr id="34" name="矩形 33">
            <a:extLst>
              <a:ext uri="{FF2B5EF4-FFF2-40B4-BE49-F238E27FC236}">
                <a16:creationId xmlns:a16="http://schemas.microsoft.com/office/drawing/2014/main" id="{C9B0C61C-D118-360C-8809-D1F8498E5AA2}"/>
              </a:ext>
            </a:extLst>
          </p:cNvPr>
          <p:cNvSpPr/>
          <p:nvPr/>
        </p:nvSpPr>
        <p:spPr>
          <a:xfrm>
            <a:off x="920959" y="528921"/>
            <a:ext cx="904875" cy="34709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06C9A7F6-AA79-65B1-6419-137D8445920D}"/>
              </a:ext>
            </a:extLst>
          </p:cNvPr>
          <p:cNvGraphicFramePr>
            <a:graphicFrameLocks noGrp="1"/>
          </p:cNvGraphicFramePr>
          <p:nvPr/>
        </p:nvGraphicFramePr>
        <p:xfrm>
          <a:off x="379096" y="1647825"/>
          <a:ext cx="11472546" cy="4857750"/>
        </p:xfrm>
        <a:graphic>
          <a:graphicData uri="http://schemas.openxmlformats.org/drawingml/2006/table">
            <a:tbl>
              <a:tblPr>
                <a:tableStyleId>{5C22544A-7EE6-4342-B048-85BDC9FD1C3A}</a:tableStyleId>
              </a:tblPr>
              <a:tblGrid>
                <a:gridCol w="1912091">
                  <a:extLst>
                    <a:ext uri="{9D8B030D-6E8A-4147-A177-3AD203B41FA5}">
                      <a16:colId xmlns:a16="http://schemas.microsoft.com/office/drawing/2014/main" val="253900499"/>
                    </a:ext>
                  </a:extLst>
                </a:gridCol>
                <a:gridCol w="1912091">
                  <a:extLst>
                    <a:ext uri="{9D8B030D-6E8A-4147-A177-3AD203B41FA5}">
                      <a16:colId xmlns:a16="http://schemas.microsoft.com/office/drawing/2014/main" val="921352687"/>
                    </a:ext>
                  </a:extLst>
                </a:gridCol>
                <a:gridCol w="1912091">
                  <a:extLst>
                    <a:ext uri="{9D8B030D-6E8A-4147-A177-3AD203B41FA5}">
                      <a16:colId xmlns:a16="http://schemas.microsoft.com/office/drawing/2014/main" val="4198175294"/>
                    </a:ext>
                  </a:extLst>
                </a:gridCol>
                <a:gridCol w="1912091">
                  <a:extLst>
                    <a:ext uri="{9D8B030D-6E8A-4147-A177-3AD203B41FA5}">
                      <a16:colId xmlns:a16="http://schemas.microsoft.com/office/drawing/2014/main" val="3857366228"/>
                    </a:ext>
                  </a:extLst>
                </a:gridCol>
                <a:gridCol w="1912091">
                  <a:extLst>
                    <a:ext uri="{9D8B030D-6E8A-4147-A177-3AD203B41FA5}">
                      <a16:colId xmlns:a16="http://schemas.microsoft.com/office/drawing/2014/main" val="2305026870"/>
                    </a:ext>
                  </a:extLst>
                </a:gridCol>
                <a:gridCol w="1912091">
                  <a:extLst>
                    <a:ext uri="{9D8B030D-6E8A-4147-A177-3AD203B41FA5}">
                      <a16:colId xmlns:a16="http://schemas.microsoft.com/office/drawing/2014/main" val="597715809"/>
                    </a:ext>
                  </a:extLst>
                </a:gridCol>
              </a:tblGrid>
              <a:tr h="179070">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日期</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二级公司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机组</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问题告警</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涉及参数</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656045268"/>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2023.1.1</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1#</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偏离规律</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100796735"/>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2023.1.3</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3#</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矛盾</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2822282479"/>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2023.1.7</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7#</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离群</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1664957221"/>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2023.1.9</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dirty="0">
                          <a:effectLst/>
                          <a:latin typeface="微软雅黑 Light" panose="020B0502040204020203" pitchFamily="34" charset="-122"/>
                          <a:ea typeface="微软雅黑 Light" panose="020B0502040204020203" pitchFamily="34" charset="-122"/>
                        </a:rPr>
                        <a:t>xx</a:t>
                      </a:r>
                      <a:r>
                        <a:rPr lang="zh-CN" altLang="en-US" sz="1400" b="0" u="none" strike="noStrike" dirty="0">
                          <a:effectLst/>
                          <a:latin typeface="微软雅黑 Light" panose="020B0502040204020203" pitchFamily="34" charset="-122"/>
                          <a:ea typeface="微软雅黑 Light" panose="020B0502040204020203" pitchFamily="34" charset="-122"/>
                        </a:rPr>
                        <a:t>电厂</a:t>
                      </a:r>
                      <a:endParaRPr lang="zh-CN" altLang="en-US" sz="14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3#</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矛盾</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385993584"/>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2023.1.9</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dirty="0">
                          <a:effectLst/>
                          <a:latin typeface="微软雅黑 Light" panose="020B0502040204020203" pitchFamily="34" charset="-122"/>
                          <a:ea typeface="微软雅黑 Light" panose="020B0502040204020203" pitchFamily="34" charset="-122"/>
                        </a:rPr>
                        <a:t>xx</a:t>
                      </a:r>
                      <a:r>
                        <a:rPr lang="zh-CN" altLang="en-US" sz="1400" b="0" u="none" strike="noStrike" dirty="0">
                          <a:effectLst/>
                          <a:latin typeface="微软雅黑 Light" panose="020B0502040204020203" pitchFamily="34" charset="-122"/>
                          <a:ea typeface="微软雅黑 Light" panose="020B0502040204020203" pitchFamily="34" charset="-122"/>
                        </a:rPr>
                        <a:t>电厂</a:t>
                      </a:r>
                      <a:endParaRPr lang="zh-CN" altLang="en-US" sz="14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7#</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离群</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2279340310"/>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2023.1.16</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9#</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rPr>
                        <a:t>偏离规律</a:t>
                      </a: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3494661482"/>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2023.1.19</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3#</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矛盾</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1975715432"/>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2023.1.22</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7#</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离群</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74633533"/>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2023.1.31</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9#</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记录涂改</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4239271613"/>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2023.2.3</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9#</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离群</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1637496992"/>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2023.2.11</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1#</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超标</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639359175"/>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2023.2.14</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9#</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离群</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1434201919"/>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2023.2.21</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9#</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离群</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2095965608"/>
                  </a:ext>
                </a:extLst>
              </a:tr>
              <a:tr h="179070">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2023.2.28</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公司</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none" strike="noStrike">
                          <a:effectLst/>
                          <a:latin typeface="微软雅黑 Light" panose="020B0502040204020203" pitchFamily="34" charset="-122"/>
                          <a:ea typeface="微软雅黑 Light" panose="020B0502040204020203" pitchFamily="34" charset="-122"/>
                        </a:rPr>
                        <a:t>xx</a:t>
                      </a:r>
                      <a:r>
                        <a:rPr lang="zh-CN" altLang="en-US" sz="1400" b="0" u="none" strike="noStrike">
                          <a:effectLst/>
                          <a:latin typeface="微软雅黑 Light" panose="020B0502040204020203" pitchFamily="34" charset="-122"/>
                          <a:ea typeface="微软雅黑 Light" panose="020B0502040204020203" pitchFamily="34" charset="-122"/>
                        </a:rPr>
                        <a:t>电厂</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altLang="zh-CN" sz="1400" b="0" u="none" strike="noStrike">
                          <a:effectLst/>
                          <a:latin typeface="微软雅黑 Light" panose="020B0502040204020203" pitchFamily="34" charset="-122"/>
                          <a:ea typeface="微软雅黑 Light" panose="020B0502040204020203" pitchFamily="34" charset="-122"/>
                        </a:rPr>
                        <a:t>1#</a:t>
                      </a:r>
                      <a:endParaRPr lang="en-US" altLang="zh-CN"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zh-CN" altLang="en-US" sz="1400" b="0" u="none" strike="noStrike">
                          <a:effectLst/>
                          <a:latin typeface="微软雅黑 Light" panose="020B0502040204020203" pitchFamily="34" charset="-122"/>
                          <a:ea typeface="微软雅黑 Light" panose="020B0502040204020203" pitchFamily="34" charset="-122"/>
                        </a:rPr>
                        <a:t>超标</a:t>
                      </a:r>
                      <a:endParaRPr lang="zh-CN" altLang="en-US" sz="14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3810" marR="3810" marT="3810" marB="0" anchor="ctr"/>
                </a:tc>
                <a:tc>
                  <a:txBody>
                    <a:bodyPr/>
                    <a:lstStyle/>
                    <a:p>
                      <a:pPr algn="ctr" fontAlgn="ctr">
                        <a:lnSpc>
                          <a:spcPct val="150000"/>
                        </a:lnSpc>
                      </a:pPr>
                      <a:r>
                        <a:rPr lang="en-US" sz="1400" b="0" u="sng" strike="noStrike" dirty="0">
                          <a:solidFill>
                            <a:srgbClr val="0070C0"/>
                          </a:solidFill>
                          <a:effectLst/>
                          <a:latin typeface="微软雅黑 Light" panose="020B0502040204020203" pitchFamily="34" charset="-122"/>
                          <a:ea typeface="微软雅黑 Light" panose="020B0502040204020203" pitchFamily="34" charset="-122"/>
                        </a:rPr>
                        <a:t>xxx</a:t>
                      </a:r>
                      <a:endParaRPr lang="en-US" sz="1400" b="0" i="0" u="sng" strike="noStrike" dirty="0">
                        <a:solidFill>
                          <a:srgbClr val="0070C0"/>
                        </a:solidFill>
                        <a:effectLst/>
                        <a:latin typeface="微软雅黑 Light" panose="020B0502040204020203" pitchFamily="34" charset="-122"/>
                        <a:ea typeface="微软雅黑 Light" panose="020B0502040204020203" pitchFamily="34" charset="-122"/>
                      </a:endParaRPr>
                    </a:p>
                  </a:txBody>
                  <a:tcPr marL="3810" marR="3810" marT="3810" marB="0" anchor="ctr"/>
                </a:tc>
                <a:extLst>
                  <a:ext uri="{0D108BD9-81ED-4DB2-BD59-A6C34878D82A}">
                    <a16:rowId xmlns:a16="http://schemas.microsoft.com/office/drawing/2014/main" val="3912365095"/>
                  </a:ext>
                </a:extLst>
              </a:tr>
            </a:tbl>
          </a:graphicData>
        </a:graphic>
      </p:graphicFrame>
      <p:sp>
        <p:nvSpPr>
          <p:cNvPr id="4" name="文本框 3">
            <a:extLst>
              <a:ext uri="{FF2B5EF4-FFF2-40B4-BE49-F238E27FC236}">
                <a16:creationId xmlns:a16="http://schemas.microsoft.com/office/drawing/2014/main" id="{2D530A2E-D5AD-2B7F-0195-8C4EE55029BD}"/>
              </a:ext>
            </a:extLst>
          </p:cNvPr>
          <p:cNvSpPr txBox="1"/>
          <p:nvPr/>
        </p:nvSpPr>
        <p:spPr>
          <a:xfrm>
            <a:off x="0" y="83773"/>
            <a:ext cx="12192000" cy="369332"/>
          </a:xfrm>
          <a:prstGeom prst="rect">
            <a:avLst/>
          </a:prstGeom>
          <a:noFill/>
        </p:spPr>
        <p:txBody>
          <a:bodyPr wrap="square">
            <a:spAutoFit/>
          </a:bodyPr>
          <a:lstStyle/>
          <a:p>
            <a:pPr algn="ctr"/>
            <a:r>
              <a:rPr lang="zh-CN" altLang="en-US" b="1">
                <a:latin typeface="微软雅黑" panose="020B0503020204020204" pitchFamily="34" charset="-122"/>
                <a:ea typeface="微软雅黑" panose="020B0503020204020204" pitchFamily="34" charset="-122"/>
              </a:rPr>
              <a:t>碳排放数据可信度分析系统</a:t>
            </a:r>
            <a:endParaRPr lang="en-US" altLang="zh-CN" b="1">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C773E2C-26FB-6431-D129-0C054783B611}"/>
              </a:ext>
            </a:extLst>
          </p:cNvPr>
          <p:cNvPicPr>
            <a:picLocks noChangeAspect="1"/>
          </p:cNvPicPr>
          <p:nvPr/>
        </p:nvPicPr>
        <p:blipFill>
          <a:blip r:embed="rId3"/>
          <a:stretch>
            <a:fillRect/>
          </a:stretch>
        </p:blipFill>
        <p:spPr>
          <a:xfrm>
            <a:off x="379096" y="1088416"/>
            <a:ext cx="4250054" cy="341678"/>
          </a:xfrm>
          <a:prstGeom prst="rect">
            <a:avLst/>
          </a:prstGeom>
        </p:spPr>
      </p:pic>
    </p:spTree>
    <p:extLst>
      <p:ext uri="{BB962C8B-B14F-4D97-AF65-F5344CB8AC3E}">
        <p14:creationId xmlns:p14="http://schemas.microsoft.com/office/powerpoint/2010/main" val="3257019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E173CC54-AC78-E4F1-E29B-413C2C288359}"/>
              </a:ext>
            </a:extLst>
          </p:cNvPr>
          <p:cNvSpPr/>
          <p:nvPr/>
        </p:nvSpPr>
        <p:spPr>
          <a:xfrm>
            <a:off x="8391751" y="5989983"/>
            <a:ext cx="3800250" cy="868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5386060-1460-26AD-4C44-1381467F74C2}"/>
              </a:ext>
            </a:extLst>
          </p:cNvPr>
          <p:cNvSpPr/>
          <p:nvPr/>
        </p:nvSpPr>
        <p:spPr>
          <a:xfrm>
            <a:off x="8391751" y="0"/>
            <a:ext cx="3800250" cy="868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4BFF4298-D70D-D43C-2557-8455AD12A5E0}"/>
              </a:ext>
            </a:extLst>
          </p:cNvPr>
          <p:cNvSpPr/>
          <p:nvPr/>
        </p:nvSpPr>
        <p:spPr>
          <a:xfrm>
            <a:off x="0" y="0"/>
            <a:ext cx="12192000" cy="6858000"/>
          </a:xfrm>
          <a:prstGeom prst="rect">
            <a:avLst/>
          </a:prstGeom>
          <a:gradFill>
            <a:gsLst>
              <a:gs pos="0">
                <a:srgbClr val="95CCC9">
                  <a:lumMod val="100000"/>
                </a:srgbClr>
              </a:gs>
              <a:gs pos="50000">
                <a:srgbClr val="95CCC9">
                  <a:alpha val="70000"/>
                </a:srgbClr>
              </a:gs>
              <a:gs pos="100000">
                <a:srgbClr val="ACD7D5">
                  <a:alpha val="4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D4C1F46-3E0A-9829-31A6-90C24674035C}"/>
              </a:ext>
            </a:extLst>
          </p:cNvPr>
          <p:cNvSpPr/>
          <p:nvPr/>
        </p:nvSpPr>
        <p:spPr>
          <a:xfrm>
            <a:off x="0" y="520925"/>
            <a:ext cx="12192000" cy="352425"/>
          </a:xfrm>
          <a:prstGeom prst="rect">
            <a:avLst/>
          </a:prstGeom>
          <a:solidFill>
            <a:srgbClr val="00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华文细黑" panose="02010600040101010101" pitchFamily="2" charset="-122"/>
                <a:ea typeface="华文细黑" panose="02010600040101010101" pitchFamily="2" charset="-122"/>
              </a:rPr>
              <a:t>质量总览     告警清单    参数分析</a:t>
            </a:r>
          </a:p>
        </p:txBody>
      </p:sp>
      <p:sp>
        <p:nvSpPr>
          <p:cNvPr id="34" name="矩形 33">
            <a:extLst>
              <a:ext uri="{FF2B5EF4-FFF2-40B4-BE49-F238E27FC236}">
                <a16:creationId xmlns:a16="http://schemas.microsoft.com/office/drawing/2014/main" id="{C9B0C61C-D118-360C-8809-D1F8498E5AA2}"/>
              </a:ext>
            </a:extLst>
          </p:cNvPr>
          <p:cNvSpPr/>
          <p:nvPr/>
        </p:nvSpPr>
        <p:spPr>
          <a:xfrm>
            <a:off x="1818640" y="520923"/>
            <a:ext cx="904875" cy="34709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1793C26-08F4-95A0-0DD4-59C4B7DC1A6D}"/>
              </a:ext>
            </a:extLst>
          </p:cNvPr>
          <p:cNvSpPr/>
          <p:nvPr/>
        </p:nvSpPr>
        <p:spPr>
          <a:xfrm>
            <a:off x="175260" y="1082106"/>
            <a:ext cx="5610860" cy="5608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67675D7-FE0F-D7AE-782D-BB96D8BD758D}"/>
              </a:ext>
            </a:extLst>
          </p:cNvPr>
          <p:cNvPicPr>
            <a:picLocks noChangeAspect="1"/>
          </p:cNvPicPr>
          <p:nvPr/>
        </p:nvPicPr>
        <p:blipFill>
          <a:blip r:embed="rId3"/>
          <a:stretch>
            <a:fillRect/>
          </a:stretch>
        </p:blipFill>
        <p:spPr>
          <a:xfrm>
            <a:off x="443835" y="1558078"/>
            <a:ext cx="5073709" cy="4865913"/>
          </a:xfrm>
          <a:prstGeom prst="rect">
            <a:avLst/>
          </a:prstGeom>
        </p:spPr>
      </p:pic>
      <p:sp>
        <p:nvSpPr>
          <p:cNvPr id="16" name="文本框 15">
            <a:extLst>
              <a:ext uri="{FF2B5EF4-FFF2-40B4-BE49-F238E27FC236}">
                <a16:creationId xmlns:a16="http://schemas.microsoft.com/office/drawing/2014/main" id="{6FB9DE48-5382-EFC9-6B43-4F9EC25D1474}"/>
              </a:ext>
            </a:extLst>
          </p:cNvPr>
          <p:cNvSpPr txBox="1"/>
          <p:nvPr/>
        </p:nvSpPr>
        <p:spPr>
          <a:xfrm>
            <a:off x="175259" y="1089521"/>
            <a:ext cx="1233487" cy="261610"/>
          </a:xfrm>
          <a:prstGeom prst="rect">
            <a:avLst/>
          </a:prstGeom>
          <a:noFill/>
        </p:spPr>
        <p:txBody>
          <a:bodyPr wrap="square">
            <a:spAutoFit/>
          </a:bodyPr>
          <a:lstStyle/>
          <a:p>
            <a:r>
              <a:rPr lang="en-US" altLang="zh-CN" sz="1100" dirty="0">
                <a:latin typeface="微软雅黑" panose="020B0503020204020204" pitchFamily="34" charset="-122"/>
                <a:ea typeface="微软雅黑" panose="020B0503020204020204" pitchFamily="34" charset="-122"/>
              </a:rPr>
              <a:t>AI</a:t>
            </a:r>
            <a:r>
              <a:rPr lang="zh-CN" altLang="en-US" sz="1100" dirty="0">
                <a:latin typeface="微软雅黑" panose="020B0503020204020204" pitchFamily="34" charset="-122"/>
                <a:ea typeface="微软雅黑" panose="020B0503020204020204" pitchFamily="34" charset="-122"/>
              </a:rPr>
              <a:t>分析</a:t>
            </a:r>
            <a:endParaRPr lang="en-US" altLang="zh-CN" sz="11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EE3E292D-1C1A-B140-8E88-47D334498DB6}"/>
              </a:ext>
            </a:extLst>
          </p:cNvPr>
          <p:cNvSpPr/>
          <p:nvPr/>
        </p:nvSpPr>
        <p:spPr>
          <a:xfrm>
            <a:off x="6096000" y="1089521"/>
            <a:ext cx="5920740" cy="2692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E390A6A8-7377-E05C-A39C-1F842888A672}"/>
              </a:ext>
            </a:extLst>
          </p:cNvPr>
          <p:cNvPicPr>
            <a:picLocks noChangeAspect="1"/>
          </p:cNvPicPr>
          <p:nvPr/>
        </p:nvPicPr>
        <p:blipFill>
          <a:blip r:embed="rId4"/>
          <a:stretch>
            <a:fillRect/>
          </a:stretch>
        </p:blipFill>
        <p:spPr>
          <a:xfrm>
            <a:off x="6996467" y="1396356"/>
            <a:ext cx="3931845" cy="2297386"/>
          </a:xfrm>
          <a:prstGeom prst="rect">
            <a:avLst/>
          </a:prstGeom>
        </p:spPr>
      </p:pic>
      <p:sp>
        <p:nvSpPr>
          <p:cNvPr id="22" name="文本框 21">
            <a:extLst>
              <a:ext uri="{FF2B5EF4-FFF2-40B4-BE49-F238E27FC236}">
                <a16:creationId xmlns:a16="http://schemas.microsoft.com/office/drawing/2014/main" id="{14AF360C-FF33-D4E8-94FD-1962AE13E399}"/>
              </a:ext>
            </a:extLst>
          </p:cNvPr>
          <p:cNvSpPr txBox="1"/>
          <p:nvPr/>
        </p:nvSpPr>
        <p:spPr>
          <a:xfrm>
            <a:off x="6095999" y="1097911"/>
            <a:ext cx="1233487" cy="261610"/>
          </a:xfrm>
          <a:prstGeom prst="rect">
            <a:avLst/>
          </a:prstGeom>
          <a:noFill/>
        </p:spPr>
        <p:txBody>
          <a:bodyPr wrap="square">
            <a:spAutoFit/>
          </a:bodyPr>
          <a:lstStyle/>
          <a:p>
            <a:r>
              <a:rPr lang="zh-CN" altLang="en-US" sz="1100">
                <a:latin typeface="微软雅黑" panose="020B0503020204020204" pitchFamily="34" charset="-122"/>
                <a:ea typeface="微软雅黑" panose="020B0503020204020204" pitchFamily="34" charset="-122"/>
              </a:rPr>
              <a:t>告警原因</a:t>
            </a:r>
            <a:endParaRPr lang="en-US" altLang="zh-CN" sz="110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D130DE9E-0671-F892-D4EA-0EA7BC028E39}"/>
              </a:ext>
            </a:extLst>
          </p:cNvPr>
          <p:cNvSpPr/>
          <p:nvPr/>
        </p:nvSpPr>
        <p:spPr>
          <a:xfrm>
            <a:off x="6096000" y="3998026"/>
            <a:ext cx="5920740" cy="2692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endParaRPr lang="zh-CN" altLang="en-US"/>
          </a:p>
        </p:txBody>
      </p:sp>
      <p:sp>
        <p:nvSpPr>
          <p:cNvPr id="27" name="文本框 26">
            <a:extLst>
              <a:ext uri="{FF2B5EF4-FFF2-40B4-BE49-F238E27FC236}">
                <a16:creationId xmlns:a16="http://schemas.microsoft.com/office/drawing/2014/main" id="{FB68F1F9-DA69-FCC9-601B-B8A6764DE6F4}"/>
              </a:ext>
            </a:extLst>
          </p:cNvPr>
          <p:cNvSpPr txBox="1"/>
          <p:nvPr/>
        </p:nvSpPr>
        <p:spPr>
          <a:xfrm>
            <a:off x="6095999" y="3949272"/>
            <a:ext cx="5542281" cy="1883272"/>
          </a:xfrm>
          <a:prstGeom prst="rect">
            <a:avLst/>
          </a:prstGeom>
          <a:noFill/>
        </p:spPr>
        <p:txBody>
          <a:bodyPr wrap="square">
            <a:spAutoFit/>
          </a:bodyPr>
          <a:lstStyle/>
          <a:p>
            <a:pPr>
              <a:lnSpc>
                <a:spcPct val="200000"/>
              </a:lnSpc>
            </a:pPr>
            <a:r>
              <a:rPr lang="zh-CN" altLang="en-US" sz="1200">
                <a:latin typeface="微软雅黑" panose="020B0503020204020204" pitchFamily="34" charset="-122"/>
                <a:ea typeface="微软雅黑" panose="020B0503020204020204" pitchFamily="34" charset="-122"/>
              </a:rPr>
              <a:t>问题分析</a:t>
            </a:r>
            <a:endParaRPr lang="en-US" altLang="zh-CN" sz="1200">
              <a:latin typeface="微软雅黑" panose="020B0503020204020204" pitchFamily="34" charset="-122"/>
              <a:ea typeface="微软雅黑" panose="020B0503020204020204" pitchFamily="34" charset="-122"/>
            </a:endParaRPr>
          </a:p>
          <a:p>
            <a:pPr marL="228600" indent="-228600">
              <a:lnSpc>
                <a:spcPct val="200000"/>
              </a:lnSpc>
              <a:buFont typeface="Arial" panose="020B0604020202020204" pitchFamily="34" charset="0"/>
              <a:buChar char="•"/>
            </a:pPr>
            <a:r>
              <a:rPr lang="zh-CN" altLang="en-US" sz="1200">
                <a:latin typeface="微软雅黑" panose="020B0503020204020204" pitchFamily="34" charset="-122"/>
                <a:ea typeface="微软雅黑" panose="020B0503020204020204" pitchFamily="34" charset="-122"/>
              </a:rPr>
              <a:t>数据：</a:t>
            </a:r>
            <a:r>
              <a:rPr lang="en-US" altLang="zh-CN" sz="1200">
                <a:latin typeface="微软雅黑" panose="020B0503020204020204" pitchFamily="34" charset="-122"/>
                <a:ea typeface="微软雅黑" panose="020B0503020204020204" pitchFamily="34" charset="-122"/>
              </a:rPr>
              <a:t>xx</a:t>
            </a:r>
            <a:r>
              <a:rPr lang="zh-CN" altLang="en-US" sz="1200">
                <a:latin typeface="微软雅黑" panose="020B0503020204020204" pitchFamily="34" charset="-122"/>
                <a:ea typeface="微软雅黑" panose="020B0503020204020204" pitchFamily="34" charset="-122"/>
              </a:rPr>
              <a:t>电厂</a:t>
            </a:r>
            <a:r>
              <a:rPr lang="en-US" altLang="zh-CN" sz="1200">
                <a:latin typeface="微软雅黑" panose="020B0503020204020204" pitchFamily="34" charset="-122"/>
                <a:ea typeface="微软雅黑" panose="020B0503020204020204" pitchFamily="34" charset="-122"/>
              </a:rPr>
              <a:t>xx</a:t>
            </a:r>
            <a:r>
              <a:rPr lang="zh-CN" altLang="en-US" sz="1200">
                <a:latin typeface="微软雅黑" panose="020B0503020204020204" pitchFamily="34" charset="-122"/>
                <a:ea typeface="微软雅黑" panose="020B0503020204020204" pitchFamily="34" charset="-122"/>
              </a:rPr>
              <a:t>机组</a:t>
            </a:r>
            <a:r>
              <a:rPr lang="en-US" altLang="zh-CN" sz="1200">
                <a:latin typeface="微软雅黑" panose="020B0503020204020204" pitchFamily="34" charset="-122"/>
                <a:ea typeface="微软雅黑" panose="020B0503020204020204" pitchFamily="34" charset="-122"/>
              </a:rPr>
              <a:t>2023</a:t>
            </a:r>
            <a:r>
              <a:rPr lang="zh-CN" altLang="en-US" sz="1200">
                <a:latin typeface="微软雅黑" panose="020B0503020204020204" pitchFamily="34" charset="-122"/>
                <a:ea typeface="微软雅黑" panose="020B0503020204020204" pitchFamily="34" charset="-122"/>
              </a:rPr>
              <a:t>年</a:t>
            </a:r>
            <a:r>
              <a:rPr lang="en-US" altLang="zh-CN" sz="1200">
                <a:latin typeface="微软雅黑" panose="020B0503020204020204" pitchFamily="34" charset="-122"/>
                <a:ea typeface="微软雅黑" panose="020B0503020204020204" pitchFamily="34" charset="-122"/>
              </a:rPr>
              <a:t>x</a:t>
            </a:r>
            <a:r>
              <a:rPr lang="zh-CN" altLang="en-US" sz="1200">
                <a:latin typeface="微软雅黑" panose="020B0503020204020204" pitchFamily="34" charset="-122"/>
                <a:ea typeface="微软雅黑" panose="020B0503020204020204" pitchFamily="34" charset="-122"/>
              </a:rPr>
              <a:t>月</a:t>
            </a:r>
            <a:r>
              <a:rPr lang="en-US" altLang="zh-CN" sz="1200">
                <a:latin typeface="微软雅黑" panose="020B0503020204020204" pitchFamily="34" charset="-122"/>
                <a:ea typeface="微软雅黑" panose="020B0503020204020204" pitchFamily="34" charset="-122"/>
              </a:rPr>
              <a:t>x</a:t>
            </a:r>
            <a:r>
              <a:rPr lang="zh-CN" altLang="en-US" sz="1200">
                <a:latin typeface="微软雅黑" panose="020B0503020204020204" pitchFamily="34" charset="-122"/>
                <a:ea typeface="微软雅黑" panose="020B0503020204020204" pitchFamily="34" charset="-122"/>
              </a:rPr>
              <a:t>日上传的</a:t>
            </a:r>
            <a:r>
              <a:rPr lang="zh-CN" altLang="en-US" sz="1200" u="sng">
                <a:solidFill>
                  <a:srgbClr val="0070C0"/>
                </a:solidFill>
                <a:latin typeface="微软雅黑" panose="020B0503020204020204" pitchFamily="34" charset="-122"/>
                <a:ea typeface="微软雅黑" panose="020B0503020204020204" pitchFamily="34" charset="-122"/>
              </a:rPr>
              <a:t>煤质报告</a:t>
            </a:r>
            <a:endParaRPr lang="en-US" altLang="zh-CN" sz="1200" u="sng">
              <a:solidFill>
                <a:srgbClr val="0070C0"/>
              </a:solidFill>
              <a:latin typeface="微软雅黑" panose="020B0503020204020204" pitchFamily="34" charset="-122"/>
              <a:ea typeface="微软雅黑" panose="020B0503020204020204" pitchFamily="34" charset="-122"/>
            </a:endParaRPr>
          </a:p>
          <a:p>
            <a:pPr marL="228600" indent="-228600">
              <a:lnSpc>
                <a:spcPct val="200000"/>
              </a:lnSpc>
              <a:buFont typeface="Arial" panose="020B0604020202020204" pitchFamily="34" charset="0"/>
              <a:buChar char="•"/>
            </a:pPr>
            <a:r>
              <a:rPr lang="zh-CN" altLang="en-US" sz="1200">
                <a:latin typeface="微软雅黑" panose="020B0503020204020204" pitchFamily="34" charset="-122"/>
                <a:ea typeface="微软雅黑" panose="020B0503020204020204" pitchFamily="34" charset="-122"/>
              </a:rPr>
              <a:t>问题：碳质量分数（</a:t>
            </a:r>
            <a:r>
              <a:rPr lang="en-US" altLang="zh-CN" sz="1200">
                <a:latin typeface="微软雅黑" panose="020B0503020204020204" pitchFamily="34" charset="-122"/>
                <a:ea typeface="微软雅黑" panose="020B0503020204020204" pitchFamily="34" charset="-122"/>
              </a:rPr>
              <a:t>Car</a:t>
            </a:r>
            <a:r>
              <a:rPr lang="zh-CN" altLang="en-US" sz="1200">
                <a:latin typeface="微软雅黑" panose="020B0503020204020204" pitchFamily="34" charset="-122"/>
                <a:ea typeface="微软雅黑" panose="020B0503020204020204" pitchFamily="34" charset="-122"/>
              </a:rPr>
              <a:t>）超标</a:t>
            </a:r>
            <a:endParaRPr lang="en-US" altLang="zh-CN" sz="1200">
              <a:latin typeface="微软雅黑" panose="020B0503020204020204" pitchFamily="34" charset="-122"/>
              <a:ea typeface="微软雅黑" panose="020B0503020204020204" pitchFamily="34" charset="-122"/>
            </a:endParaRPr>
          </a:p>
          <a:p>
            <a:pPr marL="228600" indent="-228600">
              <a:lnSpc>
                <a:spcPct val="200000"/>
              </a:lnSpc>
              <a:buFont typeface="Arial" panose="020B0604020202020204" pitchFamily="34" charset="0"/>
              <a:buChar char="•"/>
            </a:pPr>
            <a:r>
              <a:rPr lang="zh-CN" altLang="en-US" sz="1200">
                <a:latin typeface="微软雅黑" panose="020B0503020204020204" pitchFamily="34" charset="-122"/>
                <a:ea typeface="微软雅黑" panose="020B0503020204020204" pitchFamily="34" charset="-122"/>
              </a:rPr>
              <a:t>原因：煤种为褐煤，碳质量分数（</a:t>
            </a:r>
            <a:r>
              <a:rPr lang="en-US" altLang="zh-CN" sz="1200">
                <a:latin typeface="微软雅黑" panose="020B0503020204020204" pitchFamily="34" charset="-122"/>
                <a:ea typeface="微软雅黑" panose="020B0503020204020204" pitchFamily="34" charset="-122"/>
              </a:rPr>
              <a:t>Car</a:t>
            </a:r>
            <a:r>
              <a:rPr lang="zh-CN" altLang="en-US" sz="1200">
                <a:latin typeface="微软雅黑" panose="020B0503020204020204" pitchFamily="34" charset="-122"/>
                <a:ea typeface="微软雅黑" panose="020B0503020204020204" pitchFamily="34" charset="-122"/>
              </a:rPr>
              <a:t>）为</a:t>
            </a:r>
            <a:r>
              <a:rPr lang="en-US" altLang="zh-CN" sz="1200">
                <a:latin typeface="微软雅黑" panose="020B0503020204020204" pitchFamily="34" charset="-122"/>
                <a:ea typeface="微软雅黑" panose="020B0503020204020204" pitchFamily="34" charset="-122"/>
              </a:rPr>
              <a:t>85.3%</a:t>
            </a:r>
            <a:r>
              <a:rPr lang="zh-CN" altLang="en-US" sz="1200">
                <a:latin typeface="微软雅黑" panose="020B0503020204020204" pitchFamily="34" charset="-122"/>
                <a:ea typeface="微软雅黑" panose="020B0503020204020204" pitchFamily="34" charset="-122"/>
              </a:rPr>
              <a:t>，超过褐煤</a:t>
            </a:r>
            <a:r>
              <a:rPr lang="en-US" altLang="zh-CN" sz="1200">
                <a:latin typeface="微软雅黑" panose="020B0503020204020204" pitchFamily="34" charset="-122"/>
                <a:ea typeface="微软雅黑" panose="020B0503020204020204" pitchFamily="34" charset="-122"/>
              </a:rPr>
              <a:t>C%</a:t>
            </a:r>
            <a:r>
              <a:rPr lang="zh-CN" altLang="en-US" sz="1200">
                <a:latin typeface="微软雅黑" panose="020B0503020204020204" pitchFamily="34" charset="-122"/>
                <a:ea typeface="微软雅黑" panose="020B0503020204020204" pitchFamily="34" charset="-122"/>
              </a:rPr>
              <a:t>上限</a:t>
            </a:r>
            <a:endParaRPr lang="en-US" altLang="zh-CN" sz="1200">
              <a:latin typeface="微软雅黑" panose="020B0503020204020204" pitchFamily="34" charset="-122"/>
              <a:ea typeface="微软雅黑" panose="020B0503020204020204" pitchFamily="34" charset="-122"/>
            </a:endParaRPr>
          </a:p>
          <a:p>
            <a:pPr marL="228600" indent="-228600">
              <a:lnSpc>
                <a:spcPct val="200000"/>
              </a:lnSpc>
              <a:buFont typeface="Arial" panose="020B0604020202020204" pitchFamily="34" charset="0"/>
              <a:buChar char="•"/>
            </a:pPr>
            <a:r>
              <a:rPr lang="zh-CN" altLang="en-US" sz="1200">
                <a:latin typeface="微软雅黑" panose="020B0503020204020204" pitchFamily="34" charset="-122"/>
                <a:ea typeface="微软雅黑" panose="020B0503020204020204" pitchFamily="34" charset="-122"/>
              </a:rPr>
              <a:t>建议：结合元素分析结果和工业分析结果，重新填写</a:t>
            </a:r>
            <a:r>
              <a:rPr lang="zh-CN" altLang="en-US" sz="1200" u="sng">
                <a:solidFill>
                  <a:srgbClr val="0070C0"/>
                </a:solidFill>
                <a:latin typeface="微软雅黑" panose="020B0503020204020204" pitchFamily="34" charset="-122"/>
                <a:ea typeface="微软雅黑" panose="020B0503020204020204" pitchFamily="34" charset="-122"/>
              </a:rPr>
              <a:t>煤种信息</a:t>
            </a:r>
            <a:endParaRPr lang="en-US" altLang="zh-CN" sz="1200" u="sng">
              <a:solidFill>
                <a:srgbClr val="0070C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21DF04C-A928-0A27-7805-FCD21292FA71}"/>
              </a:ext>
            </a:extLst>
          </p:cNvPr>
          <p:cNvSpPr txBox="1"/>
          <p:nvPr/>
        </p:nvSpPr>
        <p:spPr>
          <a:xfrm>
            <a:off x="0" y="83773"/>
            <a:ext cx="12192000" cy="369332"/>
          </a:xfrm>
          <a:prstGeom prst="rect">
            <a:avLst/>
          </a:prstGeom>
          <a:noFill/>
        </p:spPr>
        <p:txBody>
          <a:bodyPr wrap="square">
            <a:spAutoFit/>
          </a:bodyPr>
          <a:lstStyle/>
          <a:p>
            <a:pPr algn="ctr"/>
            <a:r>
              <a:rPr lang="zh-CN" altLang="en-US" b="1">
                <a:latin typeface="微软雅黑" panose="020B0503020204020204" pitchFamily="34" charset="-122"/>
                <a:ea typeface="微软雅黑" panose="020B0503020204020204" pitchFamily="34" charset="-122"/>
              </a:rPr>
              <a:t>碳排放数据可信度分析系统</a:t>
            </a:r>
            <a:endParaRPr lang="en-US" altLang="zh-CN"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6779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zh-CN" altLang="en-US" dirty="0"/>
              <a:t>三、实施方案：</a:t>
            </a:r>
            <a:r>
              <a:rPr kumimoji="1" lang="en-US" altLang="zh-CN" dirty="0"/>
              <a:t>1</a:t>
            </a:r>
            <a:r>
              <a:rPr kumimoji="1" lang="zh-CN" altLang="en-US" dirty="0"/>
              <a:t>）数据收集 </a:t>
            </a:r>
            <a:r>
              <a:rPr kumimoji="1" lang="en-US" altLang="zh-CN" dirty="0"/>
              <a:t>&amp; </a:t>
            </a:r>
            <a:r>
              <a:rPr kumimoji="1" lang="zh-CN" altLang="en-US" dirty="0"/>
              <a:t>机组层级分析</a:t>
            </a:r>
          </a:p>
        </p:txBody>
      </p:sp>
      <p:sp>
        <p:nvSpPr>
          <p:cNvPr id="4" name="文本框 3">
            <a:extLst>
              <a:ext uri="{FF2B5EF4-FFF2-40B4-BE49-F238E27FC236}">
                <a16:creationId xmlns:a16="http://schemas.microsoft.com/office/drawing/2014/main" id="{9C52350C-DAB9-5F08-2307-72B09D30B92C}"/>
              </a:ext>
            </a:extLst>
          </p:cNvPr>
          <p:cNvSpPr txBox="1"/>
          <p:nvPr/>
        </p:nvSpPr>
        <p:spPr>
          <a:xfrm>
            <a:off x="955279" y="1192865"/>
            <a:ext cx="10982721" cy="1631216"/>
          </a:xfrm>
          <a:prstGeom prst="rect">
            <a:avLst/>
          </a:prstGeom>
          <a:noFill/>
        </p:spPr>
        <p:txBody>
          <a:bodyPr wrap="square">
            <a:spAutoFit/>
          </a:bodyPr>
          <a:lstStyle/>
          <a:p>
            <a:pPr marL="457200" indent="-457200" algn="just">
              <a:spcBef>
                <a:spcPts val="1200"/>
              </a:spcBef>
              <a:spcAft>
                <a:spcPts val="1200"/>
              </a:spcAft>
              <a:buFont typeface="Wingdings" panose="05000000000000000000" pitchFamily="2" charset="2"/>
              <a:buChar char="Ø"/>
            </a:pPr>
            <a:r>
              <a:rPr lang="zh-CN" altLang="en-US" sz="2000" b="1" kern="0" dirty="0">
                <a:effectLst/>
                <a:latin typeface="微软雅黑" panose="020B0503020204020204" pitchFamily="34" charset="-122"/>
                <a:ea typeface="微软雅黑" panose="020B0503020204020204" pitchFamily="34" charset="-122"/>
                <a:cs typeface="Times New Roman" panose="02020603050405020304" pitchFamily="18" charset="0"/>
              </a:rPr>
              <a:t>收集数据：</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基于</a:t>
            </a:r>
            <a:r>
              <a:rPr lang="zh-CN"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集团</a:t>
            </a:r>
            <a:r>
              <a:rPr lang="en-US" altLang="zh-CN" sz="2000" kern="0" dirty="0">
                <a:effectLst/>
                <a:latin typeface="微软雅黑" panose="020B0503020204020204" pitchFamily="34" charset="-122"/>
                <a:ea typeface="微软雅黑" panose="020B0503020204020204" pitchFamily="34" charset="-122"/>
              </a:rPr>
              <a:t>12</a:t>
            </a:r>
            <a:r>
              <a:rPr lang="zh-CN"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种类型</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的机组</a:t>
            </a:r>
            <a:r>
              <a:rPr lang="zh-CN" altLang="zh-CN" sz="2000" kern="0" dirty="0">
                <a:effectLst/>
                <a:highlight>
                  <a:srgbClr val="FFFFFF"/>
                </a:highlight>
                <a:latin typeface="微软雅黑" panose="020B0503020204020204" pitchFamily="34" charset="-122"/>
                <a:ea typeface="微软雅黑" panose="020B0503020204020204" pitchFamily="34" charset="-122"/>
                <a:cs typeface="Times New Roman" panose="02020603050405020304" pitchFamily="18" charset="0"/>
              </a:rPr>
              <a:t>，每种类型</a:t>
            </a:r>
            <a:r>
              <a:rPr lang="zh-CN" altLang="en-US" sz="2000" kern="0" dirty="0">
                <a:effectLst/>
                <a:highlight>
                  <a:srgbClr val="FFFFFF"/>
                </a:highlight>
                <a:latin typeface="微软雅黑" panose="020B0503020204020204" pitchFamily="34" charset="-122"/>
                <a:ea typeface="微软雅黑" panose="020B0503020204020204" pitchFamily="34" charset="-122"/>
                <a:cs typeface="Times New Roman" panose="02020603050405020304" pitchFamily="18" charset="0"/>
              </a:rPr>
              <a:t>分别</a:t>
            </a:r>
            <a:r>
              <a:rPr lang="zh-CN" altLang="zh-CN" sz="2000" kern="0" dirty="0">
                <a:effectLst/>
                <a:highlight>
                  <a:srgbClr val="FFFFFF"/>
                </a:highlight>
                <a:latin typeface="微软雅黑" panose="020B0503020204020204" pitchFamily="34" charset="-122"/>
                <a:ea typeface="微软雅黑" panose="020B0503020204020204" pitchFamily="34" charset="-122"/>
                <a:cs typeface="Times New Roman" panose="02020603050405020304" pitchFamily="18" charset="0"/>
              </a:rPr>
              <a:t>挑选</a:t>
            </a:r>
            <a:r>
              <a:rPr lang="en-US" altLang="zh-CN" sz="2000" kern="0" dirty="0">
                <a:highlight>
                  <a:srgbClr val="FFFFFF"/>
                </a:highlight>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000" kern="0" dirty="0">
                <a:effectLst/>
                <a:highlight>
                  <a:srgbClr val="FFFFFF"/>
                </a:highlight>
                <a:latin typeface="微软雅黑" panose="020B0503020204020204" pitchFamily="34" charset="-122"/>
                <a:ea typeface="微软雅黑" panose="020B0503020204020204" pitchFamily="34" charset="-122"/>
                <a:cs typeface="Times New Roman" panose="02020603050405020304" pitchFamily="18" charset="0"/>
              </a:rPr>
              <a:t>台机组，</a:t>
            </a:r>
            <a:r>
              <a:rPr lang="zh-CN"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收集</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相关数据</a:t>
            </a:r>
            <a:endParaRPr lang="en-US"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spcBef>
                <a:spcPts val="1200"/>
              </a:spcBef>
              <a:spcAft>
                <a:spcPts val="1200"/>
              </a:spcAft>
              <a:buFont typeface="Wingdings" panose="05000000000000000000" pitchFamily="2" charset="2"/>
              <a:buChar char="Ø"/>
            </a:pPr>
            <a:r>
              <a:rPr lang="zh-CN" altLang="en-US" sz="2000" b="1" kern="0" dirty="0">
                <a:effectLst/>
                <a:latin typeface="微软雅黑" panose="020B0503020204020204" pitchFamily="34" charset="-122"/>
                <a:ea typeface="微软雅黑" panose="020B0503020204020204" pitchFamily="34" charset="-122"/>
                <a:cs typeface="Times New Roman" panose="02020603050405020304" pitchFamily="18" charset="0"/>
              </a:rPr>
              <a:t>机组分类：</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借鉴欧盟碳市场交易机制 </a:t>
            </a:r>
            <a:r>
              <a:rPr lang="en-US"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(EUETS</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并结合国情，根据年排放量等特征对机组分类</a:t>
            </a:r>
            <a:endParaRPr lang="en-US"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spcBef>
                <a:spcPts val="1200"/>
              </a:spcBef>
              <a:spcAft>
                <a:spcPts val="120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数据指标标准</a:t>
            </a:r>
            <a:r>
              <a:rPr lang="zh-CN" altLang="en-US" sz="2000" dirty="0">
                <a:latin typeface="微软雅黑" panose="020B0503020204020204" pitchFamily="34" charset="-122"/>
                <a:ea typeface="微软雅黑" panose="020B0503020204020204" pitchFamily="34" charset="-122"/>
              </a:rPr>
              <a:t>：针对不同级别排放量的机组，根据机组特性对数据质量指标定不同标准</a:t>
            </a:r>
            <a:endParaRPr lang="en-US" altLang="zh-CN" sz="20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155A889B-DF90-889A-AB6A-6C596945C549}"/>
              </a:ext>
            </a:extLst>
          </p:cNvPr>
          <p:cNvGrpSpPr/>
          <p:nvPr/>
        </p:nvGrpSpPr>
        <p:grpSpPr>
          <a:xfrm>
            <a:off x="2517889" y="3169191"/>
            <a:ext cx="7562860" cy="3231339"/>
            <a:chOff x="1949238" y="2654877"/>
            <a:chExt cx="7562860" cy="3231339"/>
          </a:xfrm>
        </p:grpSpPr>
        <p:pic>
          <p:nvPicPr>
            <p:cNvPr id="5" name="图片 4">
              <a:extLst>
                <a:ext uri="{FF2B5EF4-FFF2-40B4-BE49-F238E27FC236}">
                  <a16:creationId xmlns:a16="http://schemas.microsoft.com/office/drawing/2014/main" id="{373557A9-7298-B5B6-183A-A7270BCDF1C0}"/>
                </a:ext>
              </a:extLst>
            </p:cNvPr>
            <p:cNvPicPr>
              <a:picLocks noChangeAspect="1"/>
            </p:cNvPicPr>
            <p:nvPr/>
          </p:nvPicPr>
          <p:blipFill>
            <a:blip r:embed="rId2"/>
            <a:stretch>
              <a:fillRect/>
            </a:stretch>
          </p:blipFill>
          <p:spPr>
            <a:xfrm>
              <a:off x="1949238" y="2654877"/>
              <a:ext cx="5016391" cy="3231339"/>
            </a:xfrm>
            <a:prstGeom prst="rect">
              <a:avLst/>
            </a:prstGeom>
          </p:spPr>
        </p:pic>
        <p:grpSp>
          <p:nvGrpSpPr>
            <p:cNvPr id="8" name="组合 7">
              <a:extLst>
                <a:ext uri="{FF2B5EF4-FFF2-40B4-BE49-F238E27FC236}">
                  <a16:creationId xmlns:a16="http://schemas.microsoft.com/office/drawing/2014/main" id="{8994C045-18F8-3D47-C153-F22524DA41A7}"/>
                </a:ext>
              </a:extLst>
            </p:cNvPr>
            <p:cNvGrpSpPr/>
            <p:nvPr/>
          </p:nvGrpSpPr>
          <p:grpSpPr>
            <a:xfrm>
              <a:off x="6757026" y="3928360"/>
              <a:ext cx="2755072" cy="1684405"/>
              <a:chOff x="7398578" y="3979675"/>
              <a:chExt cx="2755072" cy="1684405"/>
            </a:xfrm>
          </p:grpSpPr>
          <p:sp>
            <p:nvSpPr>
              <p:cNvPr id="6" name="矩形: 圆角 5">
                <a:extLst>
                  <a:ext uri="{FF2B5EF4-FFF2-40B4-BE49-F238E27FC236}">
                    <a16:creationId xmlns:a16="http://schemas.microsoft.com/office/drawing/2014/main" id="{06F27D6E-AF77-2B4C-605B-341C04660481}"/>
                  </a:ext>
                </a:extLst>
              </p:cNvPr>
              <p:cNvSpPr/>
              <p:nvPr/>
            </p:nvSpPr>
            <p:spPr>
              <a:xfrm>
                <a:off x="7767731" y="3979675"/>
                <a:ext cx="2385919" cy="1684405"/>
              </a:xfrm>
              <a:prstGeom prst="roundRect">
                <a:avLst>
                  <a:gd name="adj" fmla="val 781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a:latin typeface="Arial" panose="020B0604020202020204" pitchFamily="34" charset="0"/>
                    <a:ea typeface="楷体" panose="02010609060101010101" pitchFamily="49" charset="-122"/>
                    <a:cs typeface="Arial" panose="020B0604020202020204" pitchFamily="34" charset="0"/>
                  </a:rPr>
                  <a:t>EUETS</a:t>
                </a:r>
                <a:r>
                  <a:rPr lang="zh-CN" altLang="en-US" sz="1600">
                    <a:latin typeface="楷体" panose="02010609060101010101" pitchFamily="49" charset="-122"/>
                    <a:ea typeface="楷体" panose="02010609060101010101" pitchFamily="49" charset="-122"/>
                  </a:rPr>
                  <a:t>规定不同排放量的机组其数据监测质量应满足特定层级</a:t>
                </a:r>
                <a:r>
                  <a:rPr lang="en-US" altLang="zh-CN" sz="1600">
                    <a:latin typeface="Arial" panose="020B0604020202020204" pitchFamily="34" charset="0"/>
                    <a:ea typeface="楷体" panose="02010609060101010101" pitchFamily="49" charset="-122"/>
                    <a:cs typeface="Arial" panose="020B0604020202020204" pitchFamily="34" charset="0"/>
                  </a:rPr>
                  <a:t>(Tier)</a:t>
                </a:r>
                <a:r>
                  <a:rPr lang="zh-CN" altLang="en-US" sz="1600">
                    <a:latin typeface="楷体" panose="02010609060101010101" pitchFamily="49" charset="-122"/>
                    <a:ea typeface="楷体" panose="02010609060101010101" pitchFamily="49" charset="-122"/>
                  </a:rPr>
                  <a:t>，排放量越大的机组，要求数据准确度越高，不确定度越低，反之亦然</a:t>
                </a:r>
              </a:p>
            </p:txBody>
          </p:sp>
          <p:sp>
            <p:nvSpPr>
              <p:cNvPr id="7" name="等腰三角形 6">
                <a:extLst>
                  <a:ext uri="{FF2B5EF4-FFF2-40B4-BE49-F238E27FC236}">
                    <a16:creationId xmlns:a16="http://schemas.microsoft.com/office/drawing/2014/main" id="{FFA5255C-99AE-877B-42CE-DFA8D25818D0}"/>
                  </a:ext>
                </a:extLst>
              </p:cNvPr>
              <p:cNvSpPr/>
              <p:nvPr/>
            </p:nvSpPr>
            <p:spPr>
              <a:xfrm rot="17687642">
                <a:off x="7565998" y="3902200"/>
                <a:ext cx="120640" cy="45548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楷体" panose="02010609060101010101" pitchFamily="49" charset="-122"/>
                  <a:ea typeface="楷体" panose="02010609060101010101" pitchFamily="49" charset="-122"/>
                </a:endParaRPr>
              </a:p>
            </p:txBody>
          </p:sp>
        </p:grpSp>
      </p:grpSp>
    </p:spTree>
    <p:extLst>
      <p:ext uri="{BB962C8B-B14F-4D97-AF65-F5344CB8AC3E}">
        <p14:creationId xmlns:p14="http://schemas.microsoft.com/office/powerpoint/2010/main" val="1887344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zh-CN" altLang="en-US"/>
              <a:t>三、实施方案：</a:t>
            </a:r>
            <a:r>
              <a:rPr kumimoji="1" lang="en-US" altLang="zh-CN"/>
              <a:t>2</a:t>
            </a:r>
            <a:r>
              <a:rPr kumimoji="1" lang="zh-CN" altLang="en-US"/>
              <a:t>）非格式化数据识别模型库</a:t>
            </a:r>
            <a:endParaRPr kumimoji="1" lang="zh-CN" altLang="en-US" dirty="0"/>
          </a:p>
        </p:txBody>
      </p:sp>
      <p:sp>
        <p:nvSpPr>
          <p:cNvPr id="3" name="文本框 2">
            <a:extLst>
              <a:ext uri="{FF2B5EF4-FFF2-40B4-BE49-F238E27FC236}">
                <a16:creationId xmlns:a16="http://schemas.microsoft.com/office/drawing/2014/main" id="{D43A51BA-CFE2-E4EE-ABF6-96EAE5D34612}"/>
              </a:ext>
            </a:extLst>
          </p:cNvPr>
          <p:cNvSpPr txBox="1"/>
          <p:nvPr/>
        </p:nvSpPr>
        <p:spPr>
          <a:xfrm>
            <a:off x="879079" y="1133812"/>
            <a:ext cx="11023361" cy="2246769"/>
          </a:xfrm>
          <a:prstGeom prst="rect">
            <a:avLst/>
          </a:prstGeom>
          <a:noFill/>
        </p:spPr>
        <p:txBody>
          <a:bodyPr wrap="square">
            <a:spAutoFit/>
          </a:bodyPr>
          <a:lstStyle/>
          <a:p>
            <a:pPr marL="457200" indent="-457200" algn="just">
              <a:spcBef>
                <a:spcPts val="1200"/>
              </a:spcBef>
              <a:spcAft>
                <a:spcPts val="1200"/>
              </a:spcAft>
              <a:buFont typeface="Wingdings" panose="05000000000000000000" pitchFamily="2" charset="2"/>
              <a:buChar char="Ø"/>
            </a:pPr>
            <a:r>
              <a:rPr lang="zh-CN" altLang="en-US" sz="2000" b="1" kern="0" dirty="0">
                <a:effectLst/>
                <a:latin typeface="微软雅黑" panose="020B0503020204020204" pitchFamily="34" charset="-122"/>
                <a:ea typeface="微软雅黑" panose="020B0503020204020204" pitchFamily="34" charset="-122"/>
                <a:cs typeface="Times New Roman" panose="02020603050405020304" pitchFamily="18" charset="0"/>
              </a:rPr>
              <a:t>非格式化数据：</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煤质分析报告（</a:t>
            </a:r>
            <a:r>
              <a:rPr lang="en-US"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PDF</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）、碳排放报告（</a:t>
            </a:r>
            <a:r>
              <a:rPr lang="en-US"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word</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spcBef>
                <a:spcPts val="1200"/>
              </a:spcBef>
              <a:spcAft>
                <a:spcPts val="1200"/>
              </a:spcAft>
              <a:buFont typeface="Wingdings" panose="05000000000000000000" pitchFamily="2" charset="2"/>
              <a:buChar char="Ø"/>
            </a:pPr>
            <a:r>
              <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rPr>
              <a:t>所用工具：</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 、深度学习（</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RNN</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LSTM</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spcBef>
                <a:spcPts val="1200"/>
              </a:spcBef>
              <a:spcAft>
                <a:spcPts val="1200"/>
              </a:spcAft>
              <a:buFont typeface="Wingdings" panose="05000000000000000000" pitchFamily="2" charset="2"/>
              <a:buChar char="Ø"/>
            </a:pP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开源 </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Python </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模块，如 </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pandas</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docx</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0" dirty="0" err="1">
                <a:latin typeface="微软雅黑" panose="020B0503020204020204" pitchFamily="34" charset="-122"/>
                <a:ea typeface="微软雅黑" panose="020B0503020204020204" pitchFamily="34" charset="-122"/>
                <a:cs typeface="Times New Roman" panose="02020603050405020304" pitchFamily="18" charset="0"/>
              </a:rPr>
              <a:t>paddleocr</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0" dirty="0" err="1">
                <a:latin typeface="微软雅黑" panose="020B0503020204020204" pitchFamily="34" charset="-122"/>
                <a:ea typeface="微软雅黑" panose="020B0503020204020204" pitchFamily="34" charset="-122"/>
                <a:cs typeface="Times New Roman" panose="02020603050405020304" pitchFamily="18" charset="0"/>
              </a:rPr>
              <a:t>hanlp</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0" dirty="0" err="1">
                <a:latin typeface="微软雅黑" panose="020B0503020204020204" pitchFamily="34" charset="-122"/>
                <a:ea typeface="微软雅黑" panose="020B0503020204020204" pitchFamily="34" charset="-122"/>
                <a:cs typeface="Times New Roman" panose="02020603050405020304" pitchFamily="18" charset="0"/>
              </a:rPr>
              <a:t>jieba</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 等</a:t>
            </a:r>
            <a:endPar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spcBef>
                <a:spcPts val="1200"/>
              </a:spcBef>
              <a:spcAft>
                <a:spcPts val="1200"/>
              </a:spcAft>
              <a:buFont typeface="Wingdings" panose="05000000000000000000" pitchFamily="2" charset="2"/>
              <a:buChar char="Ø"/>
            </a:pPr>
            <a:r>
              <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rPr>
              <a:t>当前进度：</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已开发示例程序，验证方案可行；命名实体识别效果和程序运行速度需优化</a:t>
            </a:r>
            <a:endParaRPr lang="en-US" altLang="zh-CN" sz="20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93E5E536-8B34-3ACA-AE99-DE5C73ED4C0B}"/>
              </a:ext>
            </a:extLst>
          </p:cNvPr>
          <p:cNvPicPr>
            <a:picLocks noChangeAspect="1"/>
          </p:cNvPicPr>
          <p:nvPr/>
        </p:nvPicPr>
        <p:blipFill>
          <a:blip r:embed="rId2"/>
          <a:stretch>
            <a:fillRect/>
          </a:stretch>
        </p:blipFill>
        <p:spPr>
          <a:xfrm>
            <a:off x="879079" y="3649333"/>
            <a:ext cx="5192938" cy="2974397"/>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0F2BB644-E9EB-229C-4CFC-1DBB02046BFF}"/>
              </a:ext>
            </a:extLst>
          </p:cNvPr>
          <p:cNvPicPr>
            <a:picLocks noChangeAspect="1"/>
          </p:cNvPicPr>
          <p:nvPr/>
        </p:nvPicPr>
        <p:blipFill>
          <a:blip r:embed="rId3"/>
          <a:stretch>
            <a:fillRect/>
          </a:stretch>
        </p:blipFill>
        <p:spPr>
          <a:xfrm>
            <a:off x="6593018" y="3477420"/>
            <a:ext cx="5040360" cy="2978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250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a:xfrm>
            <a:off x="879079" y="98809"/>
            <a:ext cx="9108201" cy="766251"/>
          </a:xfrm>
        </p:spPr>
        <p:txBody>
          <a:bodyPr>
            <a:normAutofit/>
          </a:bodyPr>
          <a:lstStyle/>
          <a:p>
            <a:r>
              <a:rPr kumimoji="1" lang="zh-CN" altLang="en-US" dirty="0"/>
              <a:t>三、实施方案：</a:t>
            </a:r>
            <a:r>
              <a:rPr kumimoji="1" lang="en-US" altLang="zh-CN" dirty="0"/>
              <a:t>3</a:t>
            </a:r>
            <a:r>
              <a:rPr kumimoji="1" lang="zh-CN" altLang="en-US" dirty="0"/>
              <a:t>）多源格式化数据校验模型库</a:t>
            </a:r>
          </a:p>
        </p:txBody>
      </p:sp>
      <p:sp>
        <p:nvSpPr>
          <p:cNvPr id="4" name="文本框 3">
            <a:extLst>
              <a:ext uri="{FF2B5EF4-FFF2-40B4-BE49-F238E27FC236}">
                <a16:creationId xmlns:a16="http://schemas.microsoft.com/office/drawing/2014/main" id="{D19BC73D-3DE3-E94F-92EC-99DBBA53C111}"/>
              </a:ext>
            </a:extLst>
          </p:cNvPr>
          <p:cNvSpPr txBox="1"/>
          <p:nvPr/>
        </p:nvSpPr>
        <p:spPr>
          <a:xfrm>
            <a:off x="879079" y="1873551"/>
            <a:ext cx="10247833" cy="1631216"/>
          </a:xfrm>
          <a:prstGeom prst="rect">
            <a:avLst/>
          </a:prstGeom>
          <a:noFill/>
        </p:spPr>
        <p:txBody>
          <a:bodyPr wrap="square">
            <a:spAutoFit/>
          </a:bodyPr>
          <a:lstStyle/>
          <a:p>
            <a:pPr marL="457200" indent="-457200" algn="just">
              <a:spcBef>
                <a:spcPts val="1200"/>
              </a:spcBef>
              <a:spcAft>
                <a:spcPts val="1200"/>
              </a:spcAft>
              <a:buFont typeface="Wingdings" panose="05000000000000000000" pitchFamily="2" charset="2"/>
              <a:buChar char="Ø"/>
            </a:pPr>
            <a:r>
              <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rPr>
              <a:t>碳排放数据预处理</a:t>
            </a:r>
            <a:r>
              <a:rPr lang="zh-CN" altLang="en-US" sz="20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电厂数据分析、数据降维、数据生成</a:t>
            </a:r>
            <a:endParaRPr lang="en-US"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spcBef>
                <a:spcPts val="1200"/>
              </a:spcBef>
              <a:spcAft>
                <a:spcPts val="1200"/>
              </a:spcAft>
              <a:buFont typeface="Wingdings" panose="05000000000000000000" pitchFamily="2" charset="2"/>
              <a:buChar char="Ø"/>
            </a:pPr>
            <a:r>
              <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rPr>
              <a:t>基于统计的异常分析：</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阈值分析、离群分析、波动分析</a:t>
            </a:r>
            <a:endPar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spcBef>
                <a:spcPts val="1200"/>
              </a:spcBef>
              <a:spcAft>
                <a:spcPts val="1200"/>
              </a:spcAft>
              <a:buFont typeface="Wingdings" panose="05000000000000000000" pitchFamily="2" charset="2"/>
              <a:buChar char="Ø"/>
            </a:pPr>
            <a:r>
              <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rPr>
              <a:t>基于模型的规律分析：</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机器学习方法（</a:t>
            </a:r>
            <a:r>
              <a:rPr lang="en-US" altLang="zh-CN" sz="2000" dirty="0">
                <a:effectLst/>
                <a:latin typeface="微软雅黑" panose="020B0503020204020204" pitchFamily="34" charset="-122"/>
                <a:ea typeface="微软雅黑" panose="020B0503020204020204" pitchFamily="34" charset="-122"/>
              </a:rPr>
              <a:t>LR</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rPr>
              <a:t>SVM</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rPr>
              <a:t>LDA</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0171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err="1"/>
              <a:t>i</a:t>
            </a:r>
            <a:r>
              <a:rPr kumimoji="1" lang="zh-CN" altLang="en-US" dirty="0"/>
              <a:t>） </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碳排放数据预处理</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kern="0" dirty="0">
                <a:effectLst/>
                <a:latin typeface="微软雅黑" panose="020B0503020204020204" pitchFamily="34" charset="-122"/>
                <a:ea typeface="微软雅黑" panose="020B0503020204020204" pitchFamily="34" charset="-122"/>
                <a:cs typeface="Times New Roman" panose="02020603050405020304" pitchFamily="18" charset="0"/>
              </a:rPr>
              <a:t>电厂数据分析</a:t>
            </a:r>
            <a:endParaRPr kumimoji="1" lang="zh-CN" altLang="en-US" dirty="0"/>
          </a:p>
        </p:txBody>
      </p:sp>
      <p:sp>
        <p:nvSpPr>
          <p:cNvPr id="31" name="文本框 30">
            <a:extLst>
              <a:ext uri="{FF2B5EF4-FFF2-40B4-BE49-F238E27FC236}">
                <a16:creationId xmlns:a16="http://schemas.microsoft.com/office/drawing/2014/main" id="{6659BDF3-6676-0B9A-DF12-9AE35FE6F21E}"/>
              </a:ext>
            </a:extLst>
          </p:cNvPr>
          <p:cNvSpPr txBox="1"/>
          <p:nvPr/>
        </p:nvSpPr>
        <p:spPr>
          <a:xfrm>
            <a:off x="-131739" y="1037304"/>
            <a:ext cx="6227739" cy="5721887"/>
          </a:xfrm>
          <a:prstGeom prst="rect">
            <a:avLst/>
          </a:prstGeom>
          <a:noFill/>
        </p:spPr>
        <p:txBody>
          <a:bodyPr wrap="square">
            <a:spAutoFit/>
          </a:bodyPr>
          <a:lstStyle/>
          <a:p>
            <a:pPr lvl="1">
              <a:lnSpc>
                <a:spcPct val="150000"/>
              </a:lnSpc>
              <a:spcAft>
                <a:spcPts val="600"/>
              </a:spcAft>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煤质分析</a:t>
            </a:r>
            <a:endParaRPr lang="en-US" altLang="zh-CN" sz="2000" b="1" dirty="0">
              <a:latin typeface="微软雅黑" panose="020B0503020204020204" pitchFamily="34" charset="-122"/>
              <a:ea typeface="微软雅黑" panose="020B0503020204020204" pitchFamily="34" charset="-122"/>
            </a:endParaRPr>
          </a:p>
          <a:p>
            <a:pPr lvl="1">
              <a:lnSpc>
                <a:spcPct val="150000"/>
              </a:lnSpc>
              <a:spcAft>
                <a:spcPts val="600"/>
              </a:spcAft>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工业分析：包括对</a:t>
            </a:r>
            <a:r>
              <a:rPr lang="zh-CN" altLang="en-US" b="1" dirty="0">
                <a:latin typeface="微软雅黑" panose="020B0503020204020204" pitchFamily="34" charset="-122"/>
                <a:ea typeface="微软雅黑" panose="020B0503020204020204" pitchFamily="34" charset="-122"/>
              </a:rPr>
              <a:t>水分</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挥发分</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固定碳</a:t>
            </a:r>
            <a:r>
              <a:rPr lang="zh-CN" altLang="en-US" dirty="0">
                <a:latin typeface="微软雅黑" panose="020B0503020204020204" pitchFamily="34" charset="-122"/>
                <a:ea typeface="微软雅黑" panose="020B0503020204020204" pitchFamily="34" charset="-122"/>
              </a:rPr>
              <a:t>和</a:t>
            </a:r>
            <a:r>
              <a:rPr lang="zh-CN" altLang="en-US" b="1" dirty="0">
                <a:latin typeface="微软雅黑" panose="020B0503020204020204" pitchFamily="34" charset="-122"/>
                <a:ea typeface="微软雅黑" panose="020B0503020204020204" pitchFamily="34" charset="-122"/>
              </a:rPr>
              <a:t>灰分</a:t>
            </a:r>
            <a:r>
              <a:rPr lang="zh-CN" altLang="en-US" dirty="0">
                <a:latin typeface="微软雅黑" panose="020B0503020204020204" pitchFamily="34" charset="-122"/>
                <a:ea typeface="微软雅黑" panose="020B0503020204020204" pitchFamily="34" charset="-122"/>
              </a:rPr>
              <a:t>的测定，有时还包括</a:t>
            </a:r>
            <a:r>
              <a:rPr lang="zh-CN" altLang="en-US" b="1" dirty="0">
                <a:latin typeface="微软雅黑" panose="020B0503020204020204" pitchFamily="34" charset="-122"/>
                <a:ea typeface="微软雅黑" panose="020B0503020204020204" pitchFamily="34" charset="-122"/>
              </a:rPr>
              <a:t>硫分</a:t>
            </a:r>
            <a:r>
              <a:rPr lang="zh-CN" altLang="en-US" dirty="0">
                <a:latin typeface="微软雅黑" panose="020B0503020204020204" pitchFamily="34" charset="-122"/>
                <a:ea typeface="微软雅黑" panose="020B0503020204020204" pitchFamily="34" charset="-122"/>
              </a:rPr>
              <a:t>和</a:t>
            </a:r>
            <a:r>
              <a:rPr lang="zh-CN" altLang="en-US" b="1" dirty="0">
                <a:latin typeface="微软雅黑" panose="020B0503020204020204" pitchFamily="34" charset="-122"/>
                <a:ea typeface="微软雅黑" panose="020B0503020204020204" pitchFamily="34" charset="-122"/>
              </a:rPr>
              <a:t>发热量</a:t>
            </a:r>
            <a:r>
              <a:rPr lang="zh-CN" altLang="en-US" dirty="0">
                <a:latin typeface="微软雅黑" panose="020B0503020204020204" pitchFamily="34" charset="-122"/>
                <a:ea typeface="微软雅黑" panose="020B0503020204020204" pitchFamily="34" charset="-122"/>
              </a:rPr>
              <a:t>等项数据的测定。</a:t>
            </a:r>
            <a:endParaRPr lang="en-US" altLang="zh-CN" dirty="0">
              <a:latin typeface="微软雅黑" panose="020B0503020204020204" pitchFamily="34" charset="-122"/>
              <a:ea typeface="微软雅黑" panose="020B0503020204020204" pitchFamily="34" charset="-122"/>
            </a:endParaRPr>
          </a:p>
          <a:p>
            <a:pPr lvl="1">
              <a:lnSpc>
                <a:spcPct val="150000"/>
              </a:lnSpc>
              <a:spcAft>
                <a:spcPts val="600"/>
              </a:spcAft>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元素分析：测定煤中有机质的</a:t>
            </a:r>
            <a:r>
              <a:rPr lang="zh-CN" altLang="en-US" b="1" dirty="0">
                <a:latin typeface="微软雅黑" panose="020B0503020204020204" pitchFamily="34" charset="-122"/>
                <a:ea typeface="微软雅黑" panose="020B0503020204020204" pitchFamily="34" charset="-122"/>
              </a:rPr>
              <a:t>碳</a:t>
            </a:r>
            <a:r>
              <a:rPr lang="zh-CN" altLang="en-US" dirty="0">
                <a:latin typeface="微软雅黑" panose="020B0503020204020204" pitchFamily="34" charset="-122"/>
                <a:ea typeface="微软雅黑" panose="020B0503020204020204" pitchFamily="34" charset="-122"/>
              </a:rPr>
              <a:t>、氢、氧、氮和</a:t>
            </a:r>
            <a:r>
              <a:rPr lang="zh-CN" altLang="en-US" b="1" dirty="0">
                <a:latin typeface="微软雅黑" panose="020B0503020204020204" pitchFamily="34" charset="-122"/>
                <a:ea typeface="微软雅黑" panose="020B0503020204020204" pitchFamily="34" charset="-122"/>
              </a:rPr>
              <a:t>可燃硫</a:t>
            </a:r>
            <a:r>
              <a:rPr lang="zh-CN" altLang="en-US" dirty="0">
                <a:latin typeface="微软雅黑" panose="020B0503020204020204" pitchFamily="34" charset="-122"/>
                <a:ea typeface="微软雅黑" panose="020B0503020204020204" pitchFamily="34" charset="-122"/>
              </a:rPr>
              <a:t>等主要元素组分，以质量百分数表示，收到基中连同</a:t>
            </a:r>
            <a:r>
              <a:rPr lang="zh-CN" altLang="en-US" b="1" dirty="0">
                <a:latin typeface="微软雅黑" panose="020B0503020204020204" pitchFamily="34" charset="-122"/>
                <a:ea typeface="微软雅黑" panose="020B0503020204020204" pitchFamily="34" charset="-122"/>
              </a:rPr>
              <a:t>水分</a:t>
            </a:r>
            <a:r>
              <a:rPr lang="zh-CN" altLang="en-US" dirty="0">
                <a:latin typeface="微软雅黑" panose="020B0503020204020204" pitchFamily="34" charset="-122"/>
                <a:ea typeface="微软雅黑" panose="020B0503020204020204" pitchFamily="34" charset="-122"/>
              </a:rPr>
              <a:t>和</a:t>
            </a:r>
            <a:r>
              <a:rPr lang="zh-CN" altLang="en-US" b="1" dirty="0">
                <a:latin typeface="微软雅黑" panose="020B0503020204020204" pitchFamily="34" charset="-122"/>
                <a:ea typeface="微软雅黑" panose="020B0503020204020204" pitchFamily="34" charset="-122"/>
              </a:rPr>
              <a:t>灰分</a:t>
            </a:r>
            <a:r>
              <a:rPr lang="zh-CN" altLang="en-US" dirty="0">
                <a:latin typeface="微软雅黑" panose="020B0503020204020204" pitchFamily="34" charset="-122"/>
                <a:ea typeface="微软雅黑" panose="020B0503020204020204" pitchFamily="34" charset="-122"/>
              </a:rPr>
              <a:t>总和为</a:t>
            </a:r>
            <a:r>
              <a:rPr lang="en-US" altLang="zh-CN" dirty="0">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spcAft>
                <a:spcPts val="600"/>
              </a:spcAft>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成分分析：煤中的水分和灰分含量常随开采、运输、贮存及气候条件而异，其他成分的含量也将随之发生变化，为了便于生产和科研，通常采用四种成分分析基准：①</a:t>
            </a:r>
            <a:r>
              <a:rPr lang="zh-CN" altLang="en-US" b="1" dirty="0">
                <a:latin typeface="微软雅黑" panose="020B0503020204020204" pitchFamily="34" charset="-122"/>
                <a:ea typeface="微软雅黑" panose="020B0503020204020204" pitchFamily="34" charset="-122"/>
              </a:rPr>
              <a:t>收到基</a:t>
            </a:r>
            <a:r>
              <a:rPr lang="zh-CN" altLang="en-US" dirty="0">
                <a:latin typeface="微软雅黑" panose="020B0503020204020204" pitchFamily="34" charset="-122"/>
                <a:ea typeface="微软雅黑" panose="020B0503020204020204" pitchFamily="34" charset="-122"/>
              </a:rPr>
              <a:t>：以收到状态的煤为基准的表示方法；②</a:t>
            </a:r>
            <a:r>
              <a:rPr lang="zh-CN" altLang="en-US" b="1" dirty="0">
                <a:latin typeface="微软雅黑" panose="020B0503020204020204" pitchFamily="34" charset="-122"/>
                <a:ea typeface="微软雅黑" panose="020B0503020204020204" pitchFamily="34" charset="-122"/>
              </a:rPr>
              <a:t>空气干燥基</a:t>
            </a:r>
            <a:r>
              <a:rPr lang="zh-CN" altLang="en-US" dirty="0">
                <a:latin typeface="微软雅黑" panose="020B0503020204020204" pitchFamily="34" charset="-122"/>
                <a:ea typeface="微软雅黑" panose="020B0503020204020204" pitchFamily="34" charset="-122"/>
              </a:rPr>
              <a:t>：以空气干燥状态的煤为基准的表示方法</a:t>
            </a:r>
            <a:r>
              <a:rPr lang="en-US" altLang="zh-CN" dirty="0">
                <a:latin typeface="微软雅黑" panose="020B0503020204020204" pitchFamily="34" charset="-122"/>
                <a:ea typeface="微软雅黑" panose="020B0503020204020204" pitchFamily="34" charset="-122"/>
              </a:rPr>
              <a:t>;③</a:t>
            </a:r>
            <a:r>
              <a:rPr lang="zh-CN" altLang="en-US" b="1" dirty="0">
                <a:latin typeface="微软雅黑" panose="020B0503020204020204" pitchFamily="34" charset="-122"/>
                <a:ea typeface="微软雅黑" panose="020B0503020204020204" pitchFamily="34" charset="-122"/>
              </a:rPr>
              <a:t>干燥基</a:t>
            </a:r>
            <a:r>
              <a:rPr lang="zh-CN" altLang="en-US" dirty="0">
                <a:latin typeface="微软雅黑" panose="020B0503020204020204" pitchFamily="34" charset="-122"/>
                <a:ea typeface="微软雅黑" panose="020B0503020204020204" pitchFamily="34" charset="-122"/>
              </a:rPr>
              <a:t>：以无水状态的煤为基准的表示方法</a:t>
            </a:r>
            <a:r>
              <a:rPr lang="en-US" altLang="zh-CN" dirty="0">
                <a:latin typeface="微软雅黑" panose="020B0503020204020204" pitchFamily="34" charset="-122"/>
                <a:ea typeface="微软雅黑" panose="020B0503020204020204" pitchFamily="34" charset="-122"/>
              </a:rPr>
              <a:t>;④</a:t>
            </a:r>
            <a:r>
              <a:rPr lang="zh-CN" altLang="en-US" b="1" dirty="0">
                <a:latin typeface="微软雅黑" panose="020B0503020204020204" pitchFamily="34" charset="-122"/>
                <a:ea typeface="微软雅黑" panose="020B0503020204020204" pitchFamily="34" charset="-122"/>
              </a:rPr>
              <a:t>干燥无灰基</a:t>
            </a:r>
            <a:r>
              <a:rPr lang="zh-CN" altLang="en-US" dirty="0">
                <a:latin typeface="微软雅黑" panose="020B0503020204020204" pitchFamily="34" charset="-122"/>
                <a:ea typeface="微软雅黑" panose="020B0503020204020204" pitchFamily="34" charset="-122"/>
              </a:rPr>
              <a:t>：以假想的干燥无灰状态的煤为基准的表示方法。</a:t>
            </a:r>
          </a:p>
        </p:txBody>
      </p:sp>
      <p:pic>
        <p:nvPicPr>
          <p:cNvPr id="4" name="图片 3">
            <a:extLst>
              <a:ext uri="{FF2B5EF4-FFF2-40B4-BE49-F238E27FC236}">
                <a16:creationId xmlns:a16="http://schemas.microsoft.com/office/drawing/2014/main" id="{2215DE20-5531-5B3D-E06C-51184F96939D}"/>
              </a:ext>
            </a:extLst>
          </p:cNvPr>
          <p:cNvPicPr>
            <a:picLocks noChangeAspect="1"/>
          </p:cNvPicPr>
          <p:nvPr/>
        </p:nvPicPr>
        <p:blipFill>
          <a:blip r:embed="rId2"/>
          <a:stretch>
            <a:fillRect/>
          </a:stretch>
        </p:blipFill>
        <p:spPr>
          <a:xfrm>
            <a:off x="6318176" y="2482523"/>
            <a:ext cx="5807865" cy="2604298"/>
          </a:xfrm>
          <a:prstGeom prst="rect">
            <a:avLst/>
          </a:prstGeom>
        </p:spPr>
      </p:pic>
      <p:sp>
        <p:nvSpPr>
          <p:cNvPr id="6" name="文本框 5">
            <a:extLst>
              <a:ext uri="{FF2B5EF4-FFF2-40B4-BE49-F238E27FC236}">
                <a16:creationId xmlns:a16="http://schemas.microsoft.com/office/drawing/2014/main" id="{9CA349C2-6B82-3EA5-166E-896B73DEEED2}"/>
              </a:ext>
            </a:extLst>
          </p:cNvPr>
          <p:cNvSpPr txBox="1"/>
          <p:nvPr/>
        </p:nvSpPr>
        <p:spPr>
          <a:xfrm>
            <a:off x="6177346" y="5086821"/>
            <a:ext cx="6669504" cy="418191"/>
          </a:xfrm>
          <a:prstGeom prst="rect">
            <a:avLst/>
          </a:prstGeom>
          <a:noFill/>
        </p:spPr>
        <p:txBody>
          <a:bodyPr wrap="square">
            <a:spAutoFit/>
          </a:bodyPr>
          <a:lstStyle/>
          <a:p>
            <a:pPr lvl="1">
              <a:lnSpc>
                <a:spcPct val="150000"/>
              </a:lnSpc>
              <a:spcAft>
                <a:spcPts val="600"/>
              </a:spcAft>
            </a:pPr>
            <a:r>
              <a:rPr lang="zh-CN" altLang="en-US" sz="1600" dirty="0">
                <a:latin typeface="微软雅黑" panose="020B0503020204020204" pitchFamily="34" charset="-122"/>
                <a:ea typeface="微软雅黑" panose="020B0503020204020204" pitchFamily="34" charset="-122"/>
              </a:rPr>
              <a:t>除水分和低位发热量以外，不同基准成分数值间的换算系数</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414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err="1"/>
              <a:t>i</a:t>
            </a:r>
            <a:r>
              <a:rPr kumimoji="1" lang="zh-CN" altLang="en-US" dirty="0"/>
              <a:t>） </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碳排放数据预处理</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kern="0" dirty="0">
                <a:effectLst/>
                <a:latin typeface="微软雅黑" panose="020B0503020204020204" pitchFamily="34" charset="-122"/>
                <a:ea typeface="微软雅黑" panose="020B0503020204020204" pitchFamily="34" charset="-122"/>
                <a:cs typeface="Times New Roman" panose="02020603050405020304" pitchFamily="18" charset="0"/>
              </a:rPr>
              <a:t>电厂数据分析</a:t>
            </a:r>
            <a:endParaRPr kumimoji="1" lang="zh-CN" altLang="en-US" dirty="0"/>
          </a:p>
        </p:txBody>
      </p:sp>
      <p:sp>
        <p:nvSpPr>
          <p:cNvPr id="31" name="文本框 30">
            <a:extLst>
              <a:ext uri="{FF2B5EF4-FFF2-40B4-BE49-F238E27FC236}">
                <a16:creationId xmlns:a16="http://schemas.microsoft.com/office/drawing/2014/main" id="{6659BDF3-6676-0B9A-DF12-9AE35FE6F21E}"/>
              </a:ext>
            </a:extLst>
          </p:cNvPr>
          <p:cNvSpPr txBox="1"/>
          <p:nvPr/>
        </p:nvSpPr>
        <p:spPr>
          <a:xfrm>
            <a:off x="212210" y="1104416"/>
            <a:ext cx="11406542" cy="499624"/>
          </a:xfrm>
          <a:prstGeom prst="rect">
            <a:avLst/>
          </a:prstGeom>
          <a:noFill/>
        </p:spPr>
        <p:txBody>
          <a:bodyPr wrap="square">
            <a:spAutoFit/>
          </a:bodyPr>
          <a:lstStyle/>
          <a:p>
            <a:pPr lvl="1">
              <a:lnSpc>
                <a:spcPct val="150000"/>
              </a:lnSpc>
              <a:spcAft>
                <a:spcPts val="600"/>
              </a:spcAft>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入炉煤量分析</a:t>
            </a:r>
            <a:r>
              <a:rPr lang="en-US" altLang="zh-CN" sz="2000" b="1" dirty="0">
                <a:latin typeface="微软雅黑" panose="020B0503020204020204" pitchFamily="34" charset="-122"/>
                <a:ea typeface="微软雅黑" panose="020B0503020204020204" pitchFamily="34" charset="-122"/>
              </a:rPr>
              <a:t>                 3.</a:t>
            </a:r>
            <a:r>
              <a:rPr lang="zh-CN" altLang="en-US" sz="2000" b="1" dirty="0">
                <a:latin typeface="微软雅黑" panose="020B0503020204020204" pitchFamily="34" charset="-122"/>
                <a:ea typeface="微软雅黑" panose="020B0503020204020204" pitchFamily="34" charset="-122"/>
              </a:rPr>
              <a:t>发热量                                            </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变形温度</a:t>
            </a:r>
            <a:r>
              <a:rPr lang="en-US" altLang="zh-CN" sz="2000" b="1" dirty="0">
                <a:latin typeface="微软雅黑" panose="020B0503020204020204" pitchFamily="34" charset="-122"/>
                <a:ea typeface="微软雅黑" panose="020B0503020204020204" pitchFamily="34" charset="-122"/>
              </a:rPr>
              <a:t>DT</a:t>
            </a:r>
            <a:r>
              <a:rPr lang="zh-CN" altLang="en-US" sz="2000" b="1" dirty="0">
                <a:latin typeface="微软雅黑" panose="020B0503020204020204" pitchFamily="34" charset="-122"/>
                <a:ea typeface="微软雅黑" panose="020B0503020204020204" pitchFamily="34" charset="-122"/>
              </a:rPr>
              <a:t>、软化温度</a:t>
            </a:r>
            <a:r>
              <a:rPr lang="en-US" altLang="zh-CN" sz="2000" b="1" dirty="0">
                <a:latin typeface="微软雅黑" panose="020B0503020204020204" pitchFamily="34" charset="-122"/>
                <a:ea typeface="微软雅黑" panose="020B0503020204020204" pitchFamily="34" charset="-122"/>
              </a:rPr>
              <a:t>ST</a:t>
            </a:r>
          </a:p>
        </p:txBody>
      </p:sp>
      <p:pic>
        <p:nvPicPr>
          <p:cNvPr id="7" name="图片 6">
            <a:extLst>
              <a:ext uri="{FF2B5EF4-FFF2-40B4-BE49-F238E27FC236}">
                <a16:creationId xmlns:a16="http://schemas.microsoft.com/office/drawing/2014/main" id="{673BCE18-1721-F0B8-C4CE-1C001E6EF3BA}"/>
              </a:ext>
            </a:extLst>
          </p:cNvPr>
          <p:cNvPicPr>
            <a:picLocks noChangeAspect="1"/>
          </p:cNvPicPr>
          <p:nvPr/>
        </p:nvPicPr>
        <p:blipFill>
          <a:blip r:embed="rId2"/>
          <a:stretch>
            <a:fillRect/>
          </a:stretch>
        </p:blipFill>
        <p:spPr>
          <a:xfrm>
            <a:off x="811967" y="1843396"/>
            <a:ext cx="1622221" cy="4221844"/>
          </a:xfrm>
          <a:prstGeom prst="rect">
            <a:avLst/>
          </a:prstGeom>
        </p:spPr>
      </p:pic>
      <p:sp>
        <p:nvSpPr>
          <p:cNvPr id="9" name="文本框 8">
            <a:extLst>
              <a:ext uri="{FF2B5EF4-FFF2-40B4-BE49-F238E27FC236}">
                <a16:creationId xmlns:a16="http://schemas.microsoft.com/office/drawing/2014/main" id="{C1659A91-F3FA-AB9E-E725-391FCE49B539}"/>
              </a:ext>
            </a:extLst>
          </p:cNvPr>
          <p:cNvSpPr txBox="1"/>
          <p:nvPr/>
        </p:nvSpPr>
        <p:spPr>
          <a:xfrm>
            <a:off x="3171037" y="1843396"/>
            <a:ext cx="3934437" cy="1445717"/>
          </a:xfrm>
          <a:prstGeom prst="rect">
            <a:avLst/>
          </a:prstGeom>
          <a:noFill/>
        </p:spPr>
        <p:txBody>
          <a:bodyPr wrap="square">
            <a:spAutoFit/>
          </a:bodyPr>
          <a:lstStyle/>
          <a:p>
            <a:pPr algn="just">
              <a:lnSpc>
                <a:spcPct val="125000"/>
              </a:lnSpc>
            </a:pPr>
            <a:r>
              <a:rPr lang="zh-CN" altLang="en-US" b="1" dirty="0">
                <a:latin typeface="微软雅黑" panose="020B0503020204020204" pitchFamily="34" charset="-122"/>
                <a:ea typeface="微软雅黑" panose="020B0503020204020204" pitchFamily="34" charset="-122"/>
              </a:rPr>
              <a:t>空干基弹筒发热量</a:t>
            </a:r>
            <a:r>
              <a:rPr lang="en-US" altLang="zh-CN" b="1" dirty="0" err="1">
                <a:latin typeface="微软雅黑" panose="020B0503020204020204" pitchFamily="34" charset="-122"/>
                <a:ea typeface="微软雅黑" panose="020B0503020204020204" pitchFamily="34" charset="-122"/>
              </a:rPr>
              <a:t>Qb,ad</a:t>
            </a:r>
            <a:endParaRPr lang="en-US" altLang="zh-CN" dirty="0">
              <a:latin typeface="微软雅黑" panose="020B0503020204020204" pitchFamily="34" charset="-122"/>
              <a:ea typeface="微软雅黑" panose="020B0503020204020204" pitchFamily="34" charset="-122"/>
            </a:endParaRPr>
          </a:p>
          <a:p>
            <a:pPr algn="just">
              <a:lnSpc>
                <a:spcPct val="125000"/>
              </a:lnSpc>
            </a:pPr>
            <a:r>
              <a:rPr lang="zh-CN" altLang="en-US" b="1" dirty="0">
                <a:latin typeface="微软雅黑" panose="020B0503020204020204" pitchFamily="34" charset="-122"/>
                <a:ea typeface="微软雅黑" panose="020B0503020204020204" pitchFamily="34" charset="-122"/>
              </a:rPr>
              <a:t>空干基高位发热量</a:t>
            </a:r>
            <a:r>
              <a:rPr lang="en-US" altLang="zh-CN" b="1" dirty="0" err="1">
                <a:latin typeface="微软雅黑" panose="020B0503020204020204" pitchFamily="34" charset="-122"/>
                <a:ea typeface="微软雅黑" panose="020B0503020204020204" pitchFamily="34" charset="-122"/>
              </a:rPr>
              <a:t>Qgr,ad</a:t>
            </a:r>
            <a:endParaRPr lang="en-US" altLang="zh-CN" b="1" dirty="0">
              <a:latin typeface="微软雅黑" panose="020B0503020204020204" pitchFamily="34" charset="-122"/>
              <a:ea typeface="微软雅黑" panose="020B0503020204020204" pitchFamily="34" charset="-122"/>
            </a:endParaRPr>
          </a:p>
          <a:p>
            <a:pPr algn="just">
              <a:lnSpc>
                <a:spcPct val="125000"/>
              </a:lnSpc>
            </a:pPr>
            <a:r>
              <a:rPr lang="zh-CN" altLang="en-US" b="1" dirty="0">
                <a:latin typeface="微软雅黑" panose="020B0503020204020204" pitchFamily="34" charset="-122"/>
                <a:ea typeface="微软雅黑" panose="020B0503020204020204" pitchFamily="34" charset="-122"/>
              </a:rPr>
              <a:t>干燥基高位热值</a:t>
            </a:r>
            <a:r>
              <a:rPr lang="en-US" altLang="zh-CN" b="1" dirty="0" err="1">
                <a:latin typeface="微软雅黑" panose="020B0503020204020204" pitchFamily="34" charset="-122"/>
                <a:ea typeface="微软雅黑" panose="020B0503020204020204" pitchFamily="34" charset="-122"/>
              </a:rPr>
              <a:t>Qgr,d</a:t>
            </a:r>
            <a:endParaRPr lang="en-US" altLang="zh-CN" b="1" dirty="0">
              <a:latin typeface="微软雅黑" panose="020B0503020204020204" pitchFamily="34" charset="-122"/>
              <a:ea typeface="微软雅黑" panose="020B0503020204020204" pitchFamily="34" charset="-122"/>
            </a:endParaRPr>
          </a:p>
          <a:p>
            <a:pPr algn="just">
              <a:lnSpc>
                <a:spcPct val="125000"/>
              </a:lnSpc>
            </a:pPr>
            <a:r>
              <a:rPr lang="zh-CN" altLang="en-US" b="1" dirty="0">
                <a:latin typeface="微软雅黑" panose="020B0503020204020204" pitchFamily="34" charset="-122"/>
                <a:ea typeface="微软雅黑" panose="020B0503020204020204" pitchFamily="34" charset="-122"/>
              </a:rPr>
              <a:t>收到基低位发热量</a:t>
            </a:r>
            <a:r>
              <a:rPr lang="en-US" altLang="zh-CN" b="1" dirty="0" err="1">
                <a:latin typeface="微软雅黑" panose="020B0503020204020204" pitchFamily="34" charset="-122"/>
                <a:ea typeface="微软雅黑" panose="020B0503020204020204" pitchFamily="34" charset="-122"/>
              </a:rPr>
              <a:t>Qnet,ar</a:t>
            </a:r>
            <a:r>
              <a:rPr lang="zh-CN" altLang="en-US" b="1" dirty="0">
                <a:latin typeface="微软雅黑" panose="020B0503020204020204" pitchFamily="34" charset="-122"/>
                <a:ea typeface="微软雅黑" panose="020B0503020204020204" pitchFamily="34" charset="-122"/>
              </a:rPr>
              <a:t> </a:t>
            </a:r>
          </a:p>
        </p:txBody>
      </p:sp>
      <p:pic>
        <p:nvPicPr>
          <p:cNvPr id="11" name="图片 10">
            <a:extLst>
              <a:ext uri="{FF2B5EF4-FFF2-40B4-BE49-F238E27FC236}">
                <a16:creationId xmlns:a16="http://schemas.microsoft.com/office/drawing/2014/main" id="{5674EF88-0811-CB18-DFA5-9E4A8B048903}"/>
              </a:ext>
            </a:extLst>
          </p:cNvPr>
          <p:cNvPicPr>
            <a:picLocks noChangeAspect="1"/>
          </p:cNvPicPr>
          <p:nvPr/>
        </p:nvPicPr>
        <p:blipFill>
          <a:blip r:embed="rId3"/>
          <a:stretch>
            <a:fillRect/>
          </a:stretch>
        </p:blipFill>
        <p:spPr>
          <a:xfrm>
            <a:off x="3171037" y="3528469"/>
            <a:ext cx="3938819" cy="2310269"/>
          </a:xfrm>
          <a:prstGeom prst="rect">
            <a:avLst/>
          </a:prstGeom>
        </p:spPr>
      </p:pic>
      <p:sp>
        <p:nvSpPr>
          <p:cNvPr id="13" name="文本框 12">
            <a:extLst>
              <a:ext uri="{FF2B5EF4-FFF2-40B4-BE49-F238E27FC236}">
                <a16:creationId xmlns:a16="http://schemas.microsoft.com/office/drawing/2014/main" id="{90041495-6720-F86B-C399-E7CE162EC111}"/>
              </a:ext>
            </a:extLst>
          </p:cNvPr>
          <p:cNvSpPr txBox="1"/>
          <p:nvPr/>
        </p:nvSpPr>
        <p:spPr>
          <a:xfrm>
            <a:off x="7424255" y="1840520"/>
            <a:ext cx="4689447" cy="3176960"/>
          </a:xfrm>
          <a:prstGeom prst="rect">
            <a:avLst/>
          </a:prstGeom>
          <a:noFill/>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在规定条件下得到的随加热温度而变化的煤灰熔融性</a:t>
            </a:r>
            <a:r>
              <a:rPr lang="zh-CN" altLang="en-US" b="1" dirty="0">
                <a:latin typeface="微软雅黑" panose="020B0503020204020204" pitchFamily="34" charset="-122"/>
                <a:ea typeface="微软雅黑" panose="020B0503020204020204" pitchFamily="34" charset="-122"/>
              </a:rPr>
              <a:t>变形温度（</a:t>
            </a:r>
            <a:r>
              <a:rPr lang="en-US" altLang="zh-CN" b="1" dirty="0">
                <a:latin typeface="微软雅黑" panose="020B0503020204020204" pitchFamily="34" charset="-122"/>
                <a:ea typeface="微软雅黑" panose="020B0503020204020204" pitchFamily="34" charset="-122"/>
              </a:rPr>
              <a:t>DT </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软化温度</a:t>
            </a:r>
            <a:r>
              <a:rPr lang="en-US" altLang="zh-CN" b="1" dirty="0">
                <a:latin typeface="微软雅黑" panose="020B0503020204020204" pitchFamily="34" charset="-122"/>
                <a:ea typeface="微软雅黑" panose="020B0503020204020204" pitchFamily="34" charset="-122"/>
              </a:rPr>
              <a:t>( ST </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灰熔融性温度越高，煤灰不容易结渣。因锅炉设计不同，对灰熔融性温度要求也不一样。煤灰熔融性温度的高低，直接关系到煤作为燃料和气化原料时的性能，煤灰熔融性温度低，煤灰容易结渣，增加了排渣的难度，尤其是固态排渣的锅炉和移动床的气化炉，煤灰熔融性温度要求较高。</a:t>
            </a:r>
          </a:p>
        </p:txBody>
      </p:sp>
    </p:spTree>
    <p:extLst>
      <p:ext uri="{BB962C8B-B14F-4D97-AF65-F5344CB8AC3E}">
        <p14:creationId xmlns:p14="http://schemas.microsoft.com/office/powerpoint/2010/main" val="1270878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5ED2C-4FD7-F040-97CB-CF9C65354817}"/>
              </a:ext>
            </a:extLst>
          </p:cNvPr>
          <p:cNvSpPr>
            <a:spLocks noGrp="1"/>
          </p:cNvSpPr>
          <p:nvPr>
            <p:ph type="title"/>
          </p:nvPr>
        </p:nvSpPr>
        <p:spPr/>
        <p:txBody>
          <a:bodyPr>
            <a:normAutofit/>
          </a:bodyPr>
          <a:lstStyle/>
          <a:p>
            <a:r>
              <a:rPr kumimoji="1" lang="en-US" altLang="zh-CN" dirty="0" err="1"/>
              <a:t>i</a:t>
            </a:r>
            <a:r>
              <a:rPr kumimoji="1" lang="zh-CN" altLang="en-US" dirty="0"/>
              <a:t>） </a:t>
            </a:r>
            <a:r>
              <a:rPr lang="zh-CN" altLang="en-US" sz="2800" b="1" kern="0" dirty="0">
                <a:latin typeface="微软雅黑" panose="020B0503020204020204" pitchFamily="34" charset="-122"/>
                <a:ea typeface="微软雅黑" panose="020B0503020204020204" pitchFamily="34" charset="-122"/>
                <a:cs typeface="Times New Roman" panose="02020603050405020304" pitchFamily="18" charset="0"/>
              </a:rPr>
              <a:t>碳排放数据预处理</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kern="0" dirty="0">
                <a:effectLst/>
                <a:latin typeface="微软雅黑" panose="020B0503020204020204" pitchFamily="34" charset="-122"/>
                <a:ea typeface="微软雅黑" panose="020B0503020204020204" pitchFamily="34" charset="-122"/>
                <a:cs typeface="Times New Roman" panose="02020603050405020304" pitchFamily="18" charset="0"/>
              </a:rPr>
              <a:t>数据降维</a:t>
            </a:r>
            <a:endParaRPr kumimoji="1" lang="zh-CN" altLang="en-US" dirty="0"/>
          </a:p>
        </p:txBody>
      </p:sp>
      <p:pic>
        <p:nvPicPr>
          <p:cNvPr id="3" name="图片 2">
            <a:extLst>
              <a:ext uri="{FF2B5EF4-FFF2-40B4-BE49-F238E27FC236}">
                <a16:creationId xmlns:a16="http://schemas.microsoft.com/office/drawing/2014/main" id="{0AAF9947-9113-F904-BC48-FE1F4E313B38}"/>
              </a:ext>
            </a:extLst>
          </p:cNvPr>
          <p:cNvPicPr>
            <a:picLocks noChangeAspect="1"/>
          </p:cNvPicPr>
          <p:nvPr/>
        </p:nvPicPr>
        <p:blipFill>
          <a:blip r:embed="rId3"/>
          <a:stretch>
            <a:fillRect/>
          </a:stretch>
        </p:blipFill>
        <p:spPr>
          <a:xfrm>
            <a:off x="7048554" y="1509697"/>
            <a:ext cx="4927087" cy="4153929"/>
          </a:xfrm>
          <a:prstGeom prst="rect">
            <a:avLst/>
          </a:prstGeom>
        </p:spPr>
      </p:pic>
      <p:sp>
        <p:nvSpPr>
          <p:cNvPr id="8" name="文本框 7">
            <a:extLst>
              <a:ext uri="{FF2B5EF4-FFF2-40B4-BE49-F238E27FC236}">
                <a16:creationId xmlns:a16="http://schemas.microsoft.com/office/drawing/2014/main" id="{0D2C177F-4294-EF98-22C5-C03CF36A24DD}"/>
              </a:ext>
            </a:extLst>
          </p:cNvPr>
          <p:cNvSpPr txBox="1"/>
          <p:nvPr/>
        </p:nvSpPr>
        <p:spPr>
          <a:xfrm>
            <a:off x="274957" y="1171324"/>
            <a:ext cx="6646233" cy="5254452"/>
          </a:xfrm>
          <a:prstGeom prst="rect">
            <a:avLst/>
          </a:prstGeom>
          <a:noFill/>
        </p:spPr>
        <p:txBody>
          <a:bodyPr wrap="square">
            <a:spAutoFit/>
          </a:bodyPr>
          <a:lstStyle/>
          <a:p>
            <a:pPr algn="just">
              <a:lnSpc>
                <a:spcPct val="1250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数据科学涉及到许多分析处理技术，包括在数据挖掘或降维可视化等众多方面。</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煤质数据集属于能够</a:t>
            </a:r>
            <a:r>
              <a:rPr lang="zh-CN" alt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描述真实复杂现象的多特征数据</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pP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随着测量得到的数据规模越来越大，数据的复杂性不仅仅是在数据对象的数量方向上增加，而且维度也在不停的上升。当数据规模出现用“维度灾难”一词来形容高维空间下多变量函数估计的复杂性指数级增长问题时，也就表明数据结构中有很多信息是冗余的、模糊的，需要进一步的挖掘</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因此，如何有效地进行数据降维是</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碳可信分析的重要研究过程。</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pPr>
            <a:r>
              <a:rPr lang="zh-CN" altLang="en-US" dirty="0">
                <a:latin typeface="微软雅黑" panose="020B0503020204020204" pitchFamily="34" charset="-122"/>
                <a:ea typeface="微软雅黑" panose="020B0503020204020204" pitchFamily="34" charset="-122"/>
              </a:rPr>
              <a:t>数据降维方法主要分为线性降维方法、非线性降维方法、流形学习方法以及特征选择方法，如图所示。在数据分析的过程中，将</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煤质数据集</a:t>
            </a:r>
            <a:r>
              <a:rPr lang="zh-CN" altLang="en-US" dirty="0">
                <a:latin typeface="微软雅黑" panose="020B0503020204020204" pitchFamily="34" charset="-122"/>
                <a:ea typeface="微软雅黑" panose="020B0503020204020204" pitchFamily="34" charset="-122"/>
              </a:rPr>
              <a:t>进行一定程度的数据降维，能够克服“维度灾难”，提高算法的泛化能力。</a:t>
            </a:r>
            <a:endParaRPr lang="en-US" altLang="zh-CN"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CFD8660E-8726-3ED1-CBDE-E320019B3D10}"/>
              </a:ext>
            </a:extLst>
          </p:cNvPr>
          <p:cNvSpPr txBox="1"/>
          <p:nvPr/>
        </p:nvSpPr>
        <p:spPr>
          <a:xfrm>
            <a:off x="6608956" y="6001999"/>
            <a:ext cx="6123214" cy="455894"/>
          </a:xfrm>
          <a:prstGeom prst="rect">
            <a:avLst/>
          </a:prstGeom>
          <a:noFill/>
        </p:spPr>
        <p:txBody>
          <a:bodyPr wrap="square">
            <a:spAutoFit/>
          </a:bodyPr>
          <a:lstStyle/>
          <a:p>
            <a:pPr algn="ctr">
              <a:lnSpc>
                <a:spcPct val="150000"/>
              </a:lnSpc>
            </a:pPr>
            <a:r>
              <a:rPr lang="zh-CN" altLang="zh-CN" sz="1800" dirty="0">
                <a:solidFill>
                  <a:srgbClr val="000000"/>
                </a:solidFill>
                <a:effectLst/>
                <a:latin typeface="Times New Roman" panose="02020603050405020304" pitchFamily="18" charset="0"/>
                <a:ea typeface="仿宋_GB2312"/>
                <a:cs typeface="Times New Roman" panose="02020603050405020304" pitchFamily="18" charset="0"/>
              </a:rPr>
              <a:t>图</a:t>
            </a:r>
            <a:r>
              <a:rPr lang="zh-CN" altLang="zh-CN" sz="18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altLang="zh-CN" sz="1800" dirty="0">
                <a:solidFill>
                  <a:srgbClr val="000000"/>
                </a:solidFill>
                <a:effectLst/>
                <a:latin typeface="Times New Roman" panose="02020603050405020304" pitchFamily="18" charset="0"/>
                <a:ea typeface="仿宋_GB2312"/>
                <a:cs typeface="Times New Roman" panose="02020603050405020304" pitchFamily="18" charset="0"/>
              </a:rPr>
              <a:t>常见</a:t>
            </a:r>
            <a:r>
              <a:rPr lang="zh-CN" altLang="en-US" dirty="0">
                <a:solidFill>
                  <a:srgbClr val="000000"/>
                </a:solidFill>
                <a:latin typeface="Times New Roman" panose="02020603050405020304" pitchFamily="18" charset="0"/>
                <a:ea typeface="仿宋_GB2312"/>
                <a:cs typeface="Times New Roman" panose="02020603050405020304" pitchFamily="18" charset="0"/>
              </a:rPr>
              <a:t>数据降维</a:t>
            </a:r>
            <a:r>
              <a:rPr lang="zh-CN" altLang="en-US" sz="1800" dirty="0">
                <a:solidFill>
                  <a:srgbClr val="000000"/>
                </a:solidFill>
                <a:effectLst/>
                <a:latin typeface="Times New Roman" panose="02020603050405020304" pitchFamily="18" charset="0"/>
                <a:ea typeface="仿宋_GB2312"/>
                <a:cs typeface="Times New Roman" panose="02020603050405020304" pitchFamily="18" charset="0"/>
              </a:rPr>
              <a:t>方法</a:t>
            </a:r>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972435444"/>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NITCD主页">
  <a:themeElements>
    <a:clrScheme name="CHNITCD">
      <a:dk1>
        <a:srgbClr val="9F0000"/>
      </a:dk1>
      <a:lt1>
        <a:srgbClr val="FFFFFF"/>
      </a:lt1>
      <a:dk2>
        <a:srgbClr val="080406"/>
      </a:dk2>
      <a:lt2>
        <a:srgbClr val="FFE8A1"/>
      </a:lt2>
      <a:accent1>
        <a:srgbClr val="080406"/>
      </a:accent1>
      <a:accent2>
        <a:srgbClr val="5F5F5F"/>
      </a:accent2>
      <a:accent3>
        <a:srgbClr val="CF9D00"/>
      </a:accent3>
      <a:accent4>
        <a:srgbClr val="FFDD72"/>
      </a:accent4>
      <a:accent5>
        <a:srgbClr val="065099"/>
      </a:accent5>
      <a:accent6>
        <a:srgbClr val="92D050"/>
      </a:accent6>
      <a:hlink>
        <a:srgbClr val="E00000"/>
      </a:hlink>
      <a:folHlink>
        <a:srgbClr val="BFBFBF"/>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cmpd="sng">
          <a:solidFill>
            <a:schemeClr val="accent1">
              <a:shade val="50000"/>
            </a:schemeClr>
          </a:solidFill>
          <a:prstDash val="solid"/>
          <a:round/>
        </a:ln>
      </a:spPr>
      <a:bodyPr lIns="72000" tIns="72000" rIns="72000" bIns="72000" anchor="t" anchorCtr="0"/>
      <a:lstStyle>
        <a:defPPr algn="ctr" eaLnBrk="0" hangingPunct="0">
          <a:defRPr lang="zh-CN" altLang="zh-CN" sz="1400" b="1" dirty="0">
            <a:solidFill>
              <a:schemeClr val="tx1"/>
            </a:solidFill>
            <a:latin typeface="微软雅黑" panose="020B0503020204020204" charset="-122"/>
            <a:ea typeface="微软雅黑" panose="020B0503020204020204" charset="-122"/>
          </a:defRPr>
        </a:defPPr>
      </a:lstStyle>
    </a:spDef>
    <a:txDef>
      <a:spPr>
        <a:noFill/>
      </a:spPr>
      <a:bodyPr wrap="square" rtlCol="0">
        <a:noAutofit/>
      </a:bodyPr>
      <a:lstStyle>
        <a:defPPr>
          <a:defRPr lang="zh-CN"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4471</Words>
  <Application>Microsoft Macintosh PowerPoint</Application>
  <PresentationFormat>宽屏</PresentationFormat>
  <Paragraphs>376</Paragraphs>
  <Slides>32</Slides>
  <Notes>9</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32</vt:i4>
      </vt:variant>
    </vt:vector>
  </HeadingPairs>
  <TitlesOfParts>
    <vt:vector size="49" baseType="lpstr">
      <vt:lpstr>仿宋_GB2312</vt:lpstr>
      <vt:lpstr>华文细黑</vt:lpstr>
      <vt:lpstr>楷体</vt:lpstr>
      <vt:lpstr>宋体</vt:lpstr>
      <vt:lpstr>微软雅黑</vt:lpstr>
      <vt:lpstr>微软雅黑</vt:lpstr>
      <vt:lpstr>微软雅黑 Light</vt:lpstr>
      <vt:lpstr>Arial</vt:lpstr>
      <vt:lpstr>Arial Black</vt:lpstr>
      <vt:lpstr>Calibri</vt:lpstr>
      <vt:lpstr>Calibri Light</vt:lpstr>
      <vt:lpstr>Impact</vt:lpstr>
      <vt:lpstr>Times New Roman</vt:lpstr>
      <vt:lpstr>Wingdings</vt:lpstr>
      <vt:lpstr>1_Office 主题​​</vt:lpstr>
      <vt:lpstr>CHNITCD主页</vt:lpstr>
      <vt:lpstr>Equation</vt:lpstr>
      <vt:lpstr>碳可信项目方案</vt:lpstr>
      <vt:lpstr>PowerPoint 演示文稿</vt:lpstr>
      <vt:lpstr>PowerPoint 演示文稿</vt:lpstr>
      <vt:lpstr>三、实施方案：1）数据收集 &amp; 机组层级分析</vt:lpstr>
      <vt:lpstr>三、实施方案：2）非格式化数据识别模型库</vt:lpstr>
      <vt:lpstr>三、实施方案：3）多源格式化数据校验模型库</vt:lpstr>
      <vt:lpstr>i） 碳排放数据预处理——电厂数据分析</vt:lpstr>
      <vt:lpstr>i） 碳排放数据预处理——电厂数据分析</vt:lpstr>
      <vt:lpstr>i） 碳排放数据预处理——数据降维</vt:lpstr>
      <vt:lpstr>i） 碳排放数据预处理——数据降维</vt:lpstr>
      <vt:lpstr>i） 碳排放数据预处理——数据生成</vt:lpstr>
      <vt:lpstr>i） 碳排放数据预处理——数据生成</vt:lpstr>
      <vt:lpstr>i） 碳排放数据预处理——数据生成</vt:lpstr>
      <vt:lpstr>ii）基于统计的异常分析</vt:lpstr>
      <vt:lpstr>ii）基于统计的异常分析</vt:lpstr>
      <vt:lpstr>ii）基于统计的异常分析——阈值分析</vt:lpstr>
      <vt:lpstr>ii）基于统计的异常分析——阈值分析</vt:lpstr>
      <vt:lpstr>ii）基于统计的异常分析——离群分析</vt:lpstr>
      <vt:lpstr>ii）基于统计的异常分析——离群分析</vt:lpstr>
      <vt:lpstr>ii）基于统计的异常分析——波动分析</vt:lpstr>
      <vt:lpstr>ii）基于统计的异常分析——波动分析</vt:lpstr>
      <vt:lpstr>ii）基于统计的异常分析——波动分析</vt:lpstr>
      <vt:lpstr>iii）基于模型的规律分析</vt:lpstr>
      <vt:lpstr>iii）基于模型的规律分析——机器学习方法（LR）</vt:lpstr>
      <vt:lpstr>iii）基于模型的规律分析——机器学习方法（SVM、LDA）</vt:lpstr>
      <vt:lpstr>iii）基于模型的规律分析：深度学习（CNN）</vt:lpstr>
      <vt:lpstr>iii）基于模型的规律分析——深度学习（RNN）</vt:lpstr>
      <vt:lpstr>iii）基于模型的规律分析——深度学习（LSTM）</vt:lpstr>
      <vt:lpstr>三、实施方案：4）软件开发</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jiabao.lei</dc:creator>
  <cp:lastModifiedBy>Han Evan</cp:lastModifiedBy>
  <cp:revision>911</cp:revision>
  <dcterms:created xsi:type="dcterms:W3CDTF">2022-04-02T08:02:00Z</dcterms:created>
  <dcterms:modified xsi:type="dcterms:W3CDTF">2023-04-27T11:13:33Z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2052-11.8.2.11716</vt:lpwstr>
  </property>
  <property fmtid="{D5CDD505-2E9C-101B-9397-08002B2CF9AE}" pid="3" name="ICV">
    <vt:lpwstr>B5DFDAF8FFC44FA381575C72F4245A9A</vt:lpwstr>
  </property>
</Properties>
</file>